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x="18288000" cy="10287000"/>
  <p:notesSz cx="6858000" cy="9144000"/>
  <p:embeddedFontLst>
    <p:embeddedFont>
      <p:font typeface="Etna Sans Serif" charset="1" panose="02000600000000000000"/>
      <p:regular r:id="rId37"/>
    </p:embeddedFont>
    <p:embeddedFont>
      <p:font typeface="Lexend Deca" charset="1" panose="00000000000000000000"/>
      <p:regular r:id="rId38"/>
    </p:embeddedFont>
    <p:embeddedFont>
      <p:font typeface="Shrikhand" charset="1" panose="02000000000000000000"/>
      <p:regular r:id="rId39"/>
    </p:embeddedFont>
    <p:embeddedFont>
      <p:font typeface="Canva Sans Bold" charset="1" panose="020B0803030501040103"/>
      <p:regular r:id="rId40"/>
    </p:embeddedFont>
    <p:embeddedFont>
      <p:font typeface="Montserrat Bold" charset="1" panose="00000800000000000000"/>
      <p:regular r:id="rId41"/>
    </p:embeddedFont>
    <p:embeddedFont>
      <p:font typeface="Fredoka" charset="1" panose="02000000000000000000"/>
      <p:regular r:id="rId42"/>
    </p:embeddedFont>
    <p:embeddedFont>
      <p:font typeface="Montserrat" charset="1" panose="00000500000000000000"/>
      <p:regular r:id="rId43"/>
    </p:embeddedFont>
    <p:embeddedFont>
      <p:font typeface="League Spartan" charset="1" panose="00000800000000000000"/>
      <p:regular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png>
</file>

<file path=ppt/media/image15.sv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png>
</file>

<file path=ppt/media/image25.jpeg>
</file>

<file path=ppt/media/image26.png>
</file>

<file path=ppt/media/image27.jpeg>
</file>

<file path=ppt/media/image28.jpeg>
</file>

<file path=ppt/media/image29.png>
</file>

<file path=ppt/media/image3.png>
</file>

<file path=ppt/media/image30.jpeg>
</file>

<file path=ppt/media/image31.jpeg>
</file>

<file path=ppt/media/image32.png>
</file>

<file path=ppt/media/image33.svg>
</file>

<file path=ppt/media/image34.png>
</file>

<file path=ppt/media/image35.svg>
</file>

<file path=ppt/media/image36.png>
</file>

<file path=ppt/media/image37.png>
</file>

<file path=ppt/media/image38.png>
</file>

<file path=ppt/media/image39.svg>
</file>

<file path=ppt/media/image4.png>
</file>

<file path=ppt/media/image40.jpeg>
</file>

<file path=ppt/media/image41.png>
</file>

<file path=ppt/media/image42.png>
</file>

<file path=ppt/media/image43.svg>
</file>

<file path=ppt/media/image44.jpeg>
</file>

<file path=ppt/media/image45.jpeg>
</file>

<file path=ppt/media/image46.jpeg>
</file>

<file path=ppt/media/image47.jpeg>
</file>

<file path=ppt/media/image48.jpeg>
</file>

<file path=ppt/media/image49.jpeg>
</file>

<file path=ppt/media/image5.svg>
</file>

<file path=ppt/media/image50.pn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 Id="rId3" Target="../media/image2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29.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jpeg" Type="http://schemas.openxmlformats.org/officeDocument/2006/relationships/image"/><Relationship Id="rId3" Target="../media/image32.png" Type="http://schemas.openxmlformats.org/officeDocument/2006/relationships/image"/><Relationship Id="rId4" Target="../media/image33.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 Id="rId3" Target="../media/image3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 Id="rId3" Target="../media/image37.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8.png" Type="http://schemas.openxmlformats.org/officeDocument/2006/relationships/image"/><Relationship Id="rId3" Target="../media/image39.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jpeg" Type="http://schemas.openxmlformats.org/officeDocument/2006/relationships/image"/><Relationship Id="rId3" Target="../media/image41.png" Type="http://schemas.openxmlformats.org/officeDocument/2006/relationships/image"/><Relationship Id="rId4" Target="../media/image42.png" Type="http://schemas.openxmlformats.org/officeDocument/2006/relationships/image"/><Relationship Id="rId5" Target="../media/image43.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4.jpe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5.jpe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6.jpe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7.jpe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8.jpe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9.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2124240" y="0"/>
            <a:ext cx="14039520" cy="10287000"/>
          </a:xfrm>
          <a:custGeom>
            <a:avLst/>
            <a:gdLst/>
            <a:ahLst/>
            <a:cxnLst/>
            <a:rect r="r" b="b" t="t" l="l"/>
            <a:pathLst>
              <a:path h="10287000" w="14039520">
                <a:moveTo>
                  <a:pt x="0" y="0"/>
                </a:moveTo>
                <a:lnTo>
                  <a:pt x="14039520" y="0"/>
                </a:lnTo>
                <a:lnTo>
                  <a:pt x="14039520" y="10287000"/>
                </a:lnTo>
                <a:lnTo>
                  <a:pt x="0" y="10287000"/>
                </a:lnTo>
                <a:lnTo>
                  <a:pt x="0" y="0"/>
                </a:lnTo>
                <a:close/>
              </a:path>
            </a:pathLst>
          </a:custGeom>
          <a:blipFill>
            <a:blip r:embed="rId2">
              <a:alphaModFix amt="30000"/>
            </a:blip>
            <a:stretch>
              <a:fillRect l="0" t="-6695" r="0" b="-6695"/>
            </a:stretch>
          </a:blipFill>
        </p:spPr>
      </p:sp>
      <p:grpSp>
        <p:nvGrpSpPr>
          <p:cNvPr name="Group 3" id="3"/>
          <p:cNvGrpSpPr/>
          <p:nvPr/>
        </p:nvGrpSpPr>
        <p:grpSpPr>
          <a:xfrm rot="0">
            <a:off x="5531410" y="5804048"/>
            <a:ext cx="7225181" cy="643670"/>
            <a:chOff x="0" y="0"/>
            <a:chExt cx="12280380" cy="1106170"/>
          </a:xfrm>
        </p:grpSpPr>
        <p:sp>
          <p:nvSpPr>
            <p:cNvPr name="Freeform 4" id="4"/>
            <p:cNvSpPr/>
            <p:nvPr/>
          </p:nvSpPr>
          <p:spPr>
            <a:xfrm flipH="false" flipV="false" rot="0">
              <a:off x="0" y="0"/>
              <a:ext cx="12281650" cy="1107440"/>
            </a:xfrm>
            <a:custGeom>
              <a:avLst/>
              <a:gdLst/>
              <a:ahLst/>
              <a:cxnLst/>
              <a:rect r="r" b="b" t="t" l="l"/>
              <a:pathLst>
                <a:path h="1107440" w="12281650">
                  <a:moveTo>
                    <a:pt x="11727931" y="45720"/>
                  </a:moveTo>
                  <a:cubicBezTo>
                    <a:pt x="12007331" y="45720"/>
                    <a:pt x="12234660" y="273050"/>
                    <a:pt x="12234660" y="552450"/>
                  </a:cubicBezTo>
                  <a:cubicBezTo>
                    <a:pt x="12234660" y="831850"/>
                    <a:pt x="12007331" y="1059180"/>
                    <a:pt x="11727931" y="1059180"/>
                  </a:cubicBezTo>
                  <a:lnTo>
                    <a:pt x="553720" y="1059180"/>
                  </a:lnTo>
                  <a:cubicBezTo>
                    <a:pt x="274320" y="1059180"/>
                    <a:pt x="46990" y="831850"/>
                    <a:pt x="46990" y="552450"/>
                  </a:cubicBezTo>
                  <a:cubicBezTo>
                    <a:pt x="46990" y="273050"/>
                    <a:pt x="274320" y="45720"/>
                    <a:pt x="553720" y="45720"/>
                  </a:cubicBezTo>
                  <a:lnTo>
                    <a:pt x="11727931" y="45720"/>
                  </a:lnTo>
                  <a:moveTo>
                    <a:pt x="11727931" y="0"/>
                  </a:moveTo>
                  <a:lnTo>
                    <a:pt x="553720" y="0"/>
                  </a:lnTo>
                  <a:cubicBezTo>
                    <a:pt x="247650" y="0"/>
                    <a:pt x="0" y="247650"/>
                    <a:pt x="0" y="553720"/>
                  </a:cubicBezTo>
                  <a:cubicBezTo>
                    <a:pt x="0" y="859790"/>
                    <a:pt x="247650" y="1107440"/>
                    <a:pt x="553720" y="1107440"/>
                  </a:cubicBezTo>
                  <a:lnTo>
                    <a:pt x="11727931" y="1107440"/>
                  </a:lnTo>
                  <a:cubicBezTo>
                    <a:pt x="12034000" y="1107440"/>
                    <a:pt x="12281650" y="859790"/>
                    <a:pt x="12281650" y="553720"/>
                  </a:cubicBezTo>
                  <a:cubicBezTo>
                    <a:pt x="12280381" y="247650"/>
                    <a:pt x="12032731" y="0"/>
                    <a:pt x="11727931" y="0"/>
                  </a:cubicBezTo>
                  <a:close/>
                </a:path>
              </a:pathLst>
            </a:custGeom>
            <a:solidFill>
              <a:srgbClr val="000000"/>
            </a:solidFill>
          </p:spPr>
        </p:sp>
      </p:grpSp>
      <p:sp>
        <p:nvSpPr>
          <p:cNvPr name="AutoShape 5" id="5"/>
          <p:cNvSpPr/>
          <p:nvPr/>
        </p:nvSpPr>
        <p:spPr>
          <a:xfrm rot="0">
            <a:off x="8605054" y="1151547"/>
            <a:ext cx="1077892" cy="0"/>
          </a:xfrm>
          <a:prstGeom prst="line">
            <a:avLst/>
          </a:prstGeom>
          <a:ln cap="rnd" w="28575">
            <a:solidFill>
              <a:srgbClr val="000000"/>
            </a:solidFill>
            <a:prstDash val="solid"/>
            <a:headEnd type="none" len="sm" w="sm"/>
            <a:tailEnd type="triangle" len="med" w="lg"/>
          </a:ln>
        </p:spPr>
      </p:sp>
      <p:sp>
        <p:nvSpPr>
          <p:cNvPr name="TextBox 6" id="6"/>
          <p:cNvSpPr txBox="true"/>
          <p:nvPr/>
        </p:nvSpPr>
        <p:spPr>
          <a:xfrm rot="0">
            <a:off x="1219415" y="3166709"/>
            <a:ext cx="15849169" cy="2218674"/>
          </a:xfrm>
          <a:prstGeom prst="rect">
            <a:avLst/>
          </a:prstGeom>
        </p:spPr>
        <p:txBody>
          <a:bodyPr anchor="t" rtlCol="false" tIns="0" lIns="0" bIns="0" rIns="0">
            <a:spAutoFit/>
          </a:bodyPr>
          <a:lstStyle/>
          <a:p>
            <a:pPr algn="ctr">
              <a:lnSpc>
                <a:spcPts val="8960"/>
              </a:lnSpc>
            </a:pPr>
            <a:r>
              <a:rPr lang="en-US" sz="6400">
                <a:solidFill>
                  <a:srgbClr val="000000"/>
                </a:solidFill>
                <a:latin typeface="Etna Sans Serif"/>
                <a:ea typeface="Etna Sans Serif"/>
                <a:cs typeface="Etna Sans Serif"/>
                <a:sym typeface="Etna Sans Serif"/>
              </a:rPr>
              <a:t>Présentation de mon projet e-commerce WordPress </a:t>
            </a:r>
          </a:p>
        </p:txBody>
      </p:sp>
      <p:sp>
        <p:nvSpPr>
          <p:cNvPr name="Freeform 7" id="7"/>
          <p:cNvSpPr/>
          <p:nvPr/>
        </p:nvSpPr>
        <p:spPr>
          <a:xfrm flipH="false" flipV="false" rot="0">
            <a:off x="548307" y="574475"/>
            <a:ext cx="2251952" cy="681215"/>
          </a:xfrm>
          <a:custGeom>
            <a:avLst/>
            <a:gdLst/>
            <a:ahLst/>
            <a:cxnLst/>
            <a:rect r="r" b="b" t="t" l="l"/>
            <a:pathLst>
              <a:path h="681215" w="2251952">
                <a:moveTo>
                  <a:pt x="0" y="0"/>
                </a:moveTo>
                <a:lnTo>
                  <a:pt x="2251952" y="0"/>
                </a:lnTo>
                <a:lnTo>
                  <a:pt x="2251952" y="681216"/>
                </a:lnTo>
                <a:lnTo>
                  <a:pt x="0" y="681216"/>
                </a:lnTo>
                <a:lnTo>
                  <a:pt x="0" y="0"/>
                </a:lnTo>
                <a:close/>
              </a:path>
            </a:pathLst>
          </a:custGeom>
          <a:blipFill>
            <a:blip r:embed="rId3"/>
            <a:stretch>
              <a:fillRect l="0" t="0" r="0" b="0"/>
            </a:stretch>
          </a:blipFill>
        </p:spPr>
      </p:sp>
      <p:sp>
        <p:nvSpPr>
          <p:cNvPr name="Freeform 8" id="8"/>
          <p:cNvSpPr/>
          <p:nvPr/>
        </p:nvSpPr>
        <p:spPr>
          <a:xfrm flipH="false" flipV="false" rot="0">
            <a:off x="16613717" y="574475"/>
            <a:ext cx="1207242" cy="908449"/>
          </a:xfrm>
          <a:custGeom>
            <a:avLst/>
            <a:gdLst/>
            <a:ahLst/>
            <a:cxnLst/>
            <a:rect r="r" b="b" t="t" l="l"/>
            <a:pathLst>
              <a:path h="908449" w="1207242">
                <a:moveTo>
                  <a:pt x="0" y="0"/>
                </a:moveTo>
                <a:lnTo>
                  <a:pt x="1207242" y="0"/>
                </a:lnTo>
                <a:lnTo>
                  <a:pt x="1207242" y="908450"/>
                </a:lnTo>
                <a:lnTo>
                  <a:pt x="0" y="908450"/>
                </a:lnTo>
                <a:lnTo>
                  <a:pt x="0" y="0"/>
                </a:lnTo>
                <a:close/>
              </a:path>
            </a:pathLst>
          </a:custGeom>
          <a:blipFill>
            <a:blip r:embed="rId4"/>
            <a:stretch>
              <a:fillRect l="0" t="0" r="0" b="0"/>
            </a:stretch>
          </a:blipFill>
        </p:spPr>
      </p:sp>
      <p:sp>
        <p:nvSpPr>
          <p:cNvPr name="Freeform 9" id="9"/>
          <p:cNvSpPr/>
          <p:nvPr/>
        </p:nvSpPr>
        <p:spPr>
          <a:xfrm flipH="false" flipV="false" rot="0">
            <a:off x="13076419" y="9402510"/>
            <a:ext cx="789240" cy="789240"/>
          </a:xfrm>
          <a:custGeom>
            <a:avLst/>
            <a:gdLst/>
            <a:ahLst/>
            <a:cxnLst/>
            <a:rect r="r" b="b" t="t" l="l"/>
            <a:pathLst>
              <a:path h="789240" w="789240">
                <a:moveTo>
                  <a:pt x="0" y="0"/>
                </a:moveTo>
                <a:lnTo>
                  <a:pt x="789240" y="0"/>
                </a:lnTo>
                <a:lnTo>
                  <a:pt x="789240" y="789240"/>
                </a:lnTo>
                <a:lnTo>
                  <a:pt x="0" y="78924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271108" y="5572811"/>
            <a:ext cx="1706263" cy="1492981"/>
          </a:xfrm>
          <a:custGeom>
            <a:avLst/>
            <a:gdLst/>
            <a:ahLst/>
            <a:cxnLst/>
            <a:rect r="r" b="b" t="t" l="l"/>
            <a:pathLst>
              <a:path h="1492981" w="1706263">
                <a:moveTo>
                  <a:pt x="0" y="0"/>
                </a:moveTo>
                <a:lnTo>
                  <a:pt x="1706264" y="0"/>
                </a:lnTo>
                <a:lnTo>
                  <a:pt x="1706264" y="1492981"/>
                </a:lnTo>
                <a:lnTo>
                  <a:pt x="0" y="1492981"/>
                </a:lnTo>
                <a:lnTo>
                  <a:pt x="0" y="0"/>
                </a:lnTo>
                <a:close/>
              </a:path>
            </a:pathLst>
          </a:custGeom>
          <a:blipFill>
            <a:blip r:embed="rId7"/>
            <a:stretch>
              <a:fillRect l="0" t="0" r="0" b="0"/>
            </a:stretch>
          </a:blipFill>
        </p:spPr>
      </p:sp>
      <p:sp>
        <p:nvSpPr>
          <p:cNvPr name="Freeform 11" id="11"/>
          <p:cNvSpPr/>
          <p:nvPr/>
        </p:nvSpPr>
        <p:spPr>
          <a:xfrm flipH="false" flipV="false" rot="0">
            <a:off x="13471039" y="7535650"/>
            <a:ext cx="4616233" cy="2621636"/>
          </a:xfrm>
          <a:custGeom>
            <a:avLst/>
            <a:gdLst/>
            <a:ahLst/>
            <a:cxnLst/>
            <a:rect r="r" b="b" t="t" l="l"/>
            <a:pathLst>
              <a:path h="2621636" w="4616233">
                <a:moveTo>
                  <a:pt x="0" y="0"/>
                </a:moveTo>
                <a:lnTo>
                  <a:pt x="4616233" y="0"/>
                </a:lnTo>
                <a:lnTo>
                  <a:pt x="4616233" y="2621635"/>
                </a:lnTo>
                <a:lnTo>
                  <a:pt x="0" y="2621635"/>
                </a:lnTo>
                <a:lnTo>
                  <a:pt x="0" y="0"/>
                </a:lnTo>
                <a:close/>
              </a:path>
            </a:pathLst>
          </a:custGeom>
          <a:blipFill>
            <a:blip r:embed="rId8"/>
            <a:stretch>
              <a:fillRect l="0" t="0" r="0" b="0"/>
            </a:stretch>
          </a:blipFill>
        </p:spPr>
      </p:sp>
      <p:sp>
        <p:nvSpPr>
          <p:cNvPr name="TextBox 12" id="12"/>
          <p:cNvSpPr txBox="true"/>
          <p:nvPr/>
        </p:nvSpPr>
        <p:spPr>
          <a:xfrm rot="0">
            <a:off x="6273412" y="5873154"/>
            <a:ext cx="5741176" cy="448310"/>
          </a:xfrm>
          <a:prstGeom prst="rect">
            <a:avLst/>
          </a:prstGeom>
        </p:spPr>
        <p:txBody>
          <a:bodyPr anchor="t" rtlCol="false" tIns="0" lIns="0" bIns="0" rIns="0">
            <a:spAutoFit/>
          </a:bodyPr>
          <a:lstStyle/>
          <a:p>
            <a:pPr algn="ctr">
              <a:lnSpc>
                <a:spcPts val="3639"/>
              </a:lnSpc>
            </a:pPr>
            <a:r>
              <a:rPr lang="en-US" sz="2599">
                <a:solidFill>
                  <a:srgbClr val="000000"/>
                </a:solidFill>
                <a:latin typeface="Lexend Deca"/>
                <a:ea typeface="Lexend Deca"/>
                <a:cs typeface="Lexend Deca"/>
                <a:sym typeface="Lexend Deca"/>
              </a:rPr>
              <a:t>Boutique électronique</a:t>
            </a:r>
          </a:p>
        </p:txBody>
      </p:sp>
      <p:sp>
        <p:nvSpPr>
          <p:cNvPr name="TextBox 13" id="13"/>
          <p:cNvSpPr txBox="true"/>
          <p:nvPr/>
        </p:nvSpPr>
        <p:spPr>
          <a:xfrm rot="0">
            <a:off x="548307" y="9220200"/>
            <a:ext cx="2781598" cy="692150"/>
          </a:xfrm>
          <a:prstGeom prst="rect">
            <a:avLst/>
          </a:prstGeom>
        </p:spPr>
        <p:txBody>
          <a:bodyPr anchor="t" rtlCol="false" tIns="0" lIns="0" bIns="0" rIns="0">
            <a:spAutoFit/>
          </a:bodyPr>
          <a:lstStyle/>
          <a:p>
            <a:pPr algn="l">
              <a:lnSpc>
                <a:spcPts val="2799"/>
              </a:lnSpc>
            </a:pPr>
            <a:r>
              <a:rPr lang="en-US" sz="1999">
                <a:solidFill>
                  <a:srgbClr val="000000"/>
                </a:solidFill>
                <a:latin typeface="Shrikhand"/>
                <a:ea typeface="Shrikhand"/>
                <a:cs typeface="Shrikhand"/>
                <a:sym typeface="Shrikhand"/>
              </a:rPr>
              <a:t>Réalisé par : </a:t>
            </a:r>
          </a:p>
          <a:p>
            <a:pPr algn="l" marL="431799" indent="-215899" lvl="1">
              <a:lnSpc>
                <a:spcPts val="2799"/>
              </a:lnSpc>
              <a:buFont typeface="Arial"/>
              <a:buChar char="•"/>
            </a:pPr>
            <a:r>
              <a:rPr lang="en-US" sz="1999">
                <a:solidFill>
                  <a:srgbClr val="000000"/>
                </a:solidFill>
                <a:latin typeface="Lexend Deca"/>
                <a:ea typeface="Lexend Deca"/>
                <a:cs typeface="Lexend Deca"/>
                <a:sym typeface="Lexend Deca"/>
              </a:rPr>
              <a:t>Ahmed BOUBA</a:t>
            </a:r>
          </a:p>
        </p:txBody>
      </p:sp>
      <p:sp>
        <p:nvSpPr>
          <p:cNvPr name="TextBox 14" id="14"/>
          <p:cNvSpPr txBox="true"/>
          <p:nvPr/>
        </p:nvSpPr>
        <p:spPr>
          <a:xfrm rot="0">
            <a:off x="3172559" y="9220200"/>
            <a:ext cx="3644680" cy="692150"/>
          </a:xfrm>
          <a:prstGeom prst="rect">
            <a:avLst/>
          </a:prstGeom>
        </p:spPr>
        <p:txBody>
          <a:bodyPr anchor="t" rtlCol="false" tIns="0" lIns="0" bIns="0" rIns="0">
            <a:spAutoFit/>
          </a:bodyPr>
          <a:lstStyle/>
          <a:p>
            <a:pPr algn="r">
              <a:lnSpc>
                <a:spcPts val="2799"/>
              </a:lnSpc>
            </a:pPr>
            <a:r>
              <a:rPr lang="en-US" sz="1999" strike="noStrike" u="none">
                <a:solidFill>
                  <a:srgbClr val="000000"/>
                </a:solidFill>
                <a:latin typeface="Shrikhand"/>
                <a:ea typeface="Shrikhand"/>
                <a:cs typeface="Shrikhand"/>
                <a:sym typeface="Shrikhand"/>
              </a:rPr>
              <a:t>Sous la direction de : </a:t>
            </a:r>
          </a:p>
          <a:p>
            <a:pPr algn="r">
              <a:lnSpc>
                <a:spcPts val="2799"/>
              </a:lnSpc>
            </a:pPr>
            <a:r>
              <a:rPr lang="en-US" sz="1999" strike="noStrike" u="none">
                <a:solidFill>
                  <a:srgbClr val="000000"/>
                </a:solidFill>
                <a:latin typeface="Lexend Deca"/>
                <a:ea typeface="Lexend Deca"/>
                <a:cs typeface="Lexend Deca"/>
                <a:sym typeface="Lexend Deca"/>
              </a:rPr>
              <a:t>Pr. Brahim BAKKAS </a:t>
            </a:r>
          </a:p>
        </p:txBody>
      </p:sp>
      <p:grpSp>
        <p:nvGrpSpPr>
          <p:cNvPr name="Group 15" id="15"/>
          <p:cNvGrpSpPr/>
          <p:nvPr/>
        </p:nvGrpSpPr>
        <p:grpSpPr>
          <a:xfrm rot="0">
            <a:off x="4417277" y="7183468"/>
            <a:ext cx="9453446" cy="234506"/>
            <a:chOff x="0" y="0"/>
            <a:chExt cx="12604594" cy="312674"/>
          </a:xfrm>
        </p:grpSpPr>
        <p:sp>
          <p:nvSpPr>
            <p:cNvPr name="Freeform 16" id="16"/>
            <p:cNvSpPr/>
            <p:nvPr/>
          </p:nvSpPr>
          <p:spPr>
            <a:xfrm flipH="false" flipV="false" rot="0">
              <a:off x="0" y="0"/>
              <a:ext cx="9223890" cy="312674"/>
            </a:xfrm>
            <a:custGeom>
              <a:avLst/>
              <a:gdLst/>
              <a:ahLst/>
              <a:cxnLst/>
              <a:rect r="r" b="b" t="t" l="l"/>
              <a:pathLst>
                <a:path h="312674" w="9223890">
                  <a:moveTo>
                    <a:pt x="0" y="0"/>
                  </a:moveTo>
                  <a:lnTo>
                    <a:pt x="9223890" y="0"/>
                  </a:lnTo>
                  <a:lnTo>
                    <a:pt x="9223890" y="312674"/>
                  </a:lnTo>
                  <a:lnTo>
                    <a:pt x="0" y="31267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7" id="17"/>
            <p:cNvSpPr/>
            <p:nvPr/>
          </p:nvSpPr>
          <p:spPr>
            <a:xfrm flipH="false" flipV="false" rot="0">
              <a:off x="9560706" y="0"/>
              <a:ext cx="3043888" cy="312674"/>
            </a:xfrm>
            <a:custGeom>
              <a:avLst/>
              <a:gdLst/>
              <a:ahLst/>
              <a:cxnLst/>
              <a:rect r="r" b="b" t="t" l="l"/>
              <a:pathLst>
                <a:path h="312674" w="3043888">
                  <a:moveTo>
                    <a:pt x="0" y="0"/>
                  </a:moveTo>
                  <a:lnTo>
                    <a:pt x="3043888" y="0"/>
                  </a:lnTo>
                  <a:lnTo>
                    <a:pt x="3043888" y="312674"/>
                  </a:lnTo>
                  <a:lnTo>
                    <a:pt x="0" y="312674"/>
                  </a:lnTo>
                  <a:lnTo>
                    <a:pt x="0" y="0"/>
                  </a:lnTo>
                  <a:close/>
                </a:path>
              </a:pathLst>
            </a:custGeom>
            <a:blipFill>
              <a:blip r:embed="rId11">
                <a:extLst>
                  <a:ext uri="{96DAC541-7B7A-43D3-8B79-37D633B846F1}">
                    <asvg:svgBlip xmlns:asvg="http://schemas.microsoft.com/office/drawing/2016/SVG/main" r:embed="rId12"/>
                  </a:ext>
                </a:extLst>
              </a:blip>
              <a:stretch>
                <a:fillRect l="0" t="0" r="-203029" b="0"/>
              </a:stretch>
            </a:blip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963753" y="2880114"/>
            <a:ext cx="5553254" cy="5220059"/>
          </a:xfrm>
          <a:custGeom>
            <a:avLst/>
            <a:gdLst/>
            <a:ahLst/>
            <a:cxnLst/>
            <a:rect r="r" b="b" t="t" l="l"/>
            <a:pathLst>
              <a:path h="5220059" w="5553254">
                <a:moveTo>
                  <a:pt x="0" y="0"/>
                </a:moveTo>
                <a:lnTo>
                  <a:pt x="5553254" y="0"/>
                </a:lnTo>
                <a:lnTo>
                  <a:pt x="5553254" y="5220058"/>
                </a:lnTo>
                <a:lnTo>
                  <a:pt x="0" y="5220058"/>
                </a:lnTo>
                <a:lnTo>
                  <a:pt x="0" y="0"/>
                </a:lnTo>
                <a:close/>
              </a:path>
            </a:pathLst>
          </a:custGeom>
          <a:blipFill>
            <a:blip r:embed="rId2"/>
            <a:stretch>
              <a:fillRect l="0" t="0" r="0" b="0"/>
            </a:stretch>
          </a:blipFill>
        </p:spPr>
      </p:sp>
      <p:sp>
        <p:nvSpPr>
          <p:cNvPr name="TextBox 3" id="3"/>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VII - Importation du starter template</a:t>
            </a:r>
          </a:p>
        </p:txBody>
      </p:sp>
      <p:sp>
        <p:nvSpPr>
          <p:cNvPr name="TextBox 4" id="4"/>
          <p:cNvSpPr txBox="true"/>
          <p:nvPr/>
        </p:nvSpPr>
        <p:spPr>
          <a:xfrm rot="0">
            <a:off x="559837" y="1610373"/>
            <a:ext cx="17259300"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Pour accélérer la mise en place du site, j’ai utilisé un template préconstruit fourni par Blocksy Companion, parfaitement adapté aux boutiques électroniques.</a:t>
            </a:r>
          </a:p>
        </p:txBody>
      </p:sp>
      <p:sp>
        <p:nvSpPr>
          <p:cNvPr name="TextBox 5" id="5"/>
          <p:cNvSpPr txBox="true"/>
          <p:nvPr/>
        </p:nvSpPr>
        <p:spPr>
          <a:xfrm rot="0">
            <a:off x="559837" y="2832489"/>
            <a:ext cx="2346603"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Étapes à suivre</a:t>
            </a:r>
          </a:p>
        </p:txBody>
      </p:sp>
      <p:sp>
        <p:nvSpPr>
          <p:cNvPr name="TextBox 6" id="6"/>
          <p:cNvSpPr txBox="true"/>
          <p:nvPr/>
        </p:nvSpPr>
        <p:spPr>
          <a:xfrm rot="0">
            <a:off x="559837" y="3550039"/>
            <a:ext cx="9307286" cy="4076828"/>
          </a:xfrm>
          <a:prstGeom prst="rect">
            <a:avLst/>
          </a:prstGeom>
        </p:spPr>
        <p:txBody>
          <a:bodyPr anchor="t" rtlCol="false" tIns="0" lIns="0" bIns="0" rIns="0">
            <a:spAutoFit/>
          </a:bodyPr>
          <a:lstStyle/>
          <a:p>
            <a:pPr algn="just" marL="474978" indent="-237489" lvl="1">
              <a:lnSpc>
                <a:spcPts val="4663"/>
              </a:lnSpc>
              <a:buFont typeface="Arial"/>
              <a:buChar char="•"/>
            </a:pPr>
            <a:r>
              <a:rPr lang="en-US" sz="2199" strike="noStrike" u="none">
                <a:solidFill>
                  <a:srgbClr val="000000"/>
                </a:solidFill>
                <a:latin typeface="Lexend Deca"/>
                <a:ea typeface="Lexend Deca"/>
                <a:cs typeface="Lexend Deca"/>
                <a:sym typeface="Lexend Deca"/>
              </a:rPr>
              <a:t>Installer et activer l’extension Blocksy Companion (nécessaire pour accéder aux modèles). </a:t>
            </a:r>
          </a:p>
          <a:p>
            <a:pPr algn="just" marL="474978" indent="-237489" lvl="1">
              <a:lnSpc>
                <a:spcPts val="4663"/>
              </a:lnSpc>
              <a:buFont typeface="Arial"/>
              <a:buChar char="•"/>
            </a:pPr>
            <a:r>
              <a:rPr lang="en-US" sz="2199" strike="noStrike" u="none">
                <a:solidFill>
                  <a:srgbClr val="000000"/>
                </a:solidFill>
                <a:latin typeface="Lexend Deca"/>
                <a:ea typeface="Lexend Deca"/>
                <a:cs typeface="Lexend Deca"/>
                <a:sym typeface="Lexend Deca"/>
              </a:rPr>
              <a:t>Accéder à Apparence &gt; Starter Sites. </a:t>
            </a:r>
          </a:p>
          <a:p>
            <a:pPr algn="just" marL="474978" indent="-237489" lvl="1">
              <a:lnSpc>
                <a:spcPts val="4663"/>
              </a:lnSpc>
              <a:buFont typeface="Arial"/>
              <a:buChar char="•"/>
            </a:pPr>
            <a:r>
              <a:rPr lang="en-US" sz="2199" strike="noStrike" u="none">
                <a:solidFill>
                  <a:srgbClr val="000000"/>
                </a:solidFill>
                <a:latin typeface="Lexend Deca"/>
                <a:ea typeface="Lexend Deca"/>
                <a:cs typeface="Lexend Deca"/>
                <a:sym typeface="Lexend Deca"/>
              </a:rPr>
              <a:t>Parcourir les modèles disponibles et sélectionner Gadgets, optimisé pour les produits technologiques. </a:t>
            </a:r>
          </a:p>
          <a:p>
            <a:pPr algn="just" marL="474978" indent="-237489" lvl="1">
              <a:lnSpc>
                <a:spcPts val="4663"/>
              </a:lnSpc>
              <a:buFont typeface="Arial"/>
              <a:buChar char="•"/>
            </a:pPr>
            <a:r>
              <a:rPr lang="en-US" sz="2199" strike="noStrike" u="none">
                <a:solidFill>
                  <a:srgbClr val="000000"/>
                </a:solidFill>
                <a:latin typeface="Lexend Deca"/>
                <a:ea typeface="Lexend Deca"/>
                <a:cs typeface="Lexend Deca"/>
                <a:sym typeface="Lexend Deca"/>
              </a:rPr>
              <a:t>Cliquer sur Import pour importer l’ensemble du contenu démo : pages, produits, menus, widgets, paramètres personnalisés, etc. </a:t>
            </a:r>
          </a:p>
        </p:txBody>
      </p:sp>
      <p:sp>
        <p:nvSpPr>
          <p:cNvPr name="TextBox 7" id="7"/>
          <p:cNvSpPr txBox="true"/>
          <p:nvPr/>
        </p:nvSpPr>
        <p:spPr>
          <a:xfrm rot="0">
            <a:off x="559837" y="8848090"/>
            <a:ext cx="17259300"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Ce template offre une base solide avec un design professionnel, permettant de se concentrer rapidement sur la personnalisation et le contenu réel du site.</a:t>
            </a:r>
          </a:p>
        </p:txBody>
      </p:sp>
      <p:sp>
        <p:nvSpPr>
          <p:cNvPr name="TextBox 8" id="8"/>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10</a:t>
            </a:r>
          </a:p>
        </p:txBody>
      </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VII - Importation du starter template</a:t>
            </a:r>
          </a:p>
        </p:txBody>
      </p:sp>
      <p:sp>
        <p:nvSpPr>
          <p:cNvPr name="TextBox 3" id="3"/>
          <p:cNvSpPr txBox="true"/>
          <p:nvPr/>
        </p:nvSpPr>
        <p:spPr>
          <a:xfrm rot="0">
            <a:off x="559837" y="1699014"/>
            <a:ext cx="7397591" cy="422275"/>
          </a:xfrm>
          <a:prstGeom prst="rect">
            <a:avLst/>
          </a:prstGeom>
        </p:spPr>
        <p:txBody>
          <a:bodyPr anchor="t" rtlCol="false" tIns="0" lIns="0" bIns="0" rIns="0">
            <a:spAutoFit/>
          </a:bodyPr>
          <a:lstStyle/>
          <a:p>
            <a:pPr algn="l" marL="0" indent="0" lvl="0">
              <a:lnSpc>
                <a:spcPts val="3499"/>
              </a:lnSpc>
              <a:spcBef>
                <a:spcPct val="0"/>
              </a:spcBef>
            </a:pPr>
            <a:r>
              <a:rPr lang="en-US" sz="2499">
                <a:solidFill>
                  <a:srgbClr val="00BF63"/>
                </a:solidFill>
                <a:latin typeface="Fredoka"/>
                <a:ea typeface="Fredoka"/>
                <a:cs typeface="Fredoka"/>
                <a:sym typeface="Fredoka"/>
              </a:rPr>
              <a:t>Rem</a:t>
            </a:r>
            <a:r>
              <a:rPr lang="en-US" sz="2499" strike="noStrike" u="none">
                <a:solidFill>
                  <a:srgbClr val="00BF63"/>
                </a:solidFill>
                <a:latin typeface="Fredoka"/>
                <a:ea typeface="Fredoka"/>
                <a:cs typeface="Fredoka"/>
                <a:sym typeface="Fredoka"/>
              </a:rPr>
              <a:t>a</a:t>
            </a:r>
            <a:r>
              <a:rPr lang="en-US" sz="2499" strike="noStrike" u="none">
                <a:solidFill>
                  <a:srgbClr val="00BF63"/>
                </a:solidFill>
                <a:latin typeface="Fredoka"/>
                <a:ea typeface="Fredoka"/>
                <a:cs typeface="Fredoka"/>
                <a:sym typeface="Fredoka"/>
              </a:rPr>
              <a:t>rqu</a:t>
            </a:r>
            <a:r>
              <a:rPr lang="en-US" sz="2499" strike="noStrike" u="none">
                <a:solidFill>
                  <a:srgbClr val="00BF63"/>
                </a:solidFill>
                <a:latin typeface="Fredoka"/>
                <a:ea typeface="Fredoka"/>
                <a:cs typeface="Fredoka"/>
                <a:sym typeface="Fredoka"/>
              </a:rPr>
              <a:t>e</a:t>
            </a:r>
            <a:r>
              <a:rPr lang="en-US" sz="2499" strike="noStrike" u="none">
                <a:solidFill>
                  <a:srgbClr val="00BF63"/>
                </a:solidFill>
                <a:latin typeface="Fredoka"/>
                <a:ea typeface="Fredoka"/>
                <a:cs typeface="Fredoka"/>
                <a:sym typeface="Fredoka"/>
              </a:rPr>
              <a:t> </a:t>
            </a:r>
            <a:r>
              <a:rPr lang="en-US" sz="2499" strike="noStrike" u="none">
                <a:solidFill>
                  <a:srgbClr val="00BF63"/>
                </a:solidFill>
                <a:latin typeface="Fredoka"/>
                <a:ea typeface="Fredoka"/>
                <a:cs typeface="Fredoka"/>
                <a:sym typeface="Fredoka"/>
              </a:rPr>
              <a:t>s</a:t>
            </a:r>
            <a:r>
              <a:rPr lang="en-US" sz="2499" strike="noStrike" u="none">
                <a:solidFill>
                  <a:srgbClr val="00BF63"/>
                </a:solidFill>
                <a:latin typeface="Fredoka"/>
                <a:ea typeface="Fredoka"/>
                <a:cs typeface="Fredoka"/>
                <a:sym typeface="Fredoka"/>
              </a:rPr>
              <a:t>ur</a:t>
            </a:r>
            <a:r>
              <a:rPr lang="en-US" sz="2499" strike="noStrike" u="none">
                <a:solidFill>
                  <a:srgbClr val="00BF63"/>
                </a:solidFill>
                <a:latin typeface="Fredoka"/>
                <a:ea typeface="Fredoka"/>
                <a:cs typeface="Fredoka"/>
                <a:sym typeface="Fredoka"/>
              </a:rPr>
              <a:t> </a:t>
            </a:r>
            <a:r>
              <a:rPr lang="en-US" sz="2499" strike="noStrike" u="none">
                <a:solidFill>
                  <a:srgbClr val="00BF63"/>
                </a:solidFill>
                <a:latin typeface="Fredoka"/>
                <a:ea typeface="Fredoka"/>
                <a:cs typeface="Fredoka"/>
                <a:sym typeface="Fredoka"/>
              </a:rPr>
              <a:t>le choix</a:t>
            </a:r>
            <a:r>
              <a:rPr lang="en-US" sz="2499" strike="noStrike" u="none">
                <a:solidFill>
                  <a:srgbClr val="00BF63"/>
                </a:solidFill>
                <a:latin typeface="Fredoka"/>
                <a:ea typeface="Fredoka"/>
                <a:cs typeface="Fredoka"/>
                <a:sym typeface="Fredoka"/>
              </a:rPr>
              <a:t> </a:t>
            </a:r>
            <a:r>
              <a:rPr lang="en-US" sz="2499" strike="noStrike" u="none">
                <a:solidFill>
                  <a:srgbClr val="00BF63"/>
                </a:solidFill>
                <a:latin typeface="Fredoka"/>
                <a:ea typeface="Fredoka"/>
                <a:cs typeface="Fredoka"/>
                <a:sym typeface="Fredoka"/>
              </a:rPr>
              <a:t>du con</a:t>
            </a:r>
            <a:r>
              <a:rPr lang="en-US" sz="2499" strike="noStrike" u="none">
                <a:solidFill>
                  <a:srgbClr val="00BF63"/>
                </a:solidFill>
                <a:latin typeface="Fredoka"/>
                <a:ea typeface="Fredoka"/>
                <a:cs typeface="Fredoka"/>
                <a:sym typeface="Fredoka"/>
              </a:rPr>
              <a:t>s</a:t>
            </a:r>
            <a:r>
              <a:rPr lang="en-US" sz="2499" strike="noStrike" u="none">
                <a:solidFill>
                  <a:srgbClr val="00BF63"/>
                </a:solidFill>
                <a:latin typeface="Fredoka"/>
                <a:ea typeface="Fredoka"/>
                <a:cs typeface="Fredoka"/>
                <a:sym typeface="Fredoka"/>
              </a:rPr>
              <a:t>tr</a:t>
            </a:r>
            <a:r>
              <a:rPr lang="en-US" sz="2499" strike="noStrike" u="none">
                <a:solidFill>
                  <a:srgbClr val="00BF63"/>
                </a:solidFill>
                <a:latin typeface="Fredoka"/>
                <a:ea typeface="Fredoka"/>
                <a:cs typeface="Fredoka"/>
                <a:sym typeface="Fredoka"/>
              </a:rPr>
              <a:t>u</a:t>
            </a:r>
            <a:r>
              <a:rPr lang="en-US" sz="2499" strike="noStrike" u="none">
                <a:solidFill>
                  <a:srgbClr val="00BF63"/>
                </a:solidFill>
                <a:latin typeface="Fredoka"/>
                <a:ea typeface="Fredoka"/>
                <a:cs typeface="Fredoka"/>
                <a:sym typeface="Fredoka"/>
              </a:rPr>
              <a:t>cteu</a:t>
            </a:r>
            <a:r>
              <a:rPr lang="en-US" sz="2499" strike="noStrike" u="none">
                <a:solidFill>
                  <a:srgbClr val="00BF63"/>
                </a:solidFill>
                <a:latin typeface="Fredoka"/>
                <a:ea typeface="Fredoka"/>
                <a:cs typeface="Fredoka"/>
                <a:sym typeface="Fredoka"/>
              </a:rPr>
              <a:t>r</a:t>
            </a:r>
            <a:r>
              <a:rPr lang="en-US" sz="2499" strike="noStrike" u="none">
                <a:solidFill>
                  <a:srgbClr val="00BF63"/>
                </a:solidFill>
                <a:latin typeface="Fredoka"/>
                <a:ea typeface="Fredoka"/>
                <a:cs typeface="Fredoka"/>
                <a:sym typeface="Fredoka"/>
              </a:rPr>
              <a:t> d</a:t>
            </a:r>
            <a:r>
              <a:rPr lang="en-US" sz="2499" strike="noStrike" u="none">
                <a:solidFill>
                  <a:srgbClr val="00BF63"/>
                </a:solidFill>
                <a:latin typeface="Fredoka"/>
                <a:ea typeface="Fredoka"/>
                <a:cs typeface="Fredoka"/>
                <a:sym typeface="Fredoka"/>
              </a:rPr>
              <a:t>e</a:t>
            </a:r>
            <a:r>
              <a:rPr lang="en-US" sz="2499" strike="noStrike" u="none">
                <a:solidFill>
                  <a:srgbClr val="00BF63"/>
                </a:solidFill>
                <a:latin typeface="Fredoka"/>
                <a:ea typeface="Fredoka"/>
                <a:cs typeface="Fredoka"/>
                <a:sym typeface="Fredoka"/>
              </a:rPr>
              <a:t> pages </a:t>
            </a:r>
          </a:p>
        </p:txBody>
      </p:sp>
      <p:sp>
        <p:nvSpPr>
          <p:cNvPr name="TextBox 4" id="4"/>
          <p:cNvSpPr txBox="true"/>
          <p:nvPr/>
        </p:nvSpPr>
        <p:spPr>
          <a:xfrm rot="0">
            <a:off x="794268" y="2282825"/>
            <a:ext cx="16699463" cy="116332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Lors de l’importation du starter template, Gutenberg a été choisi comme constructeur de pages, plutôt que Elementor, en raison des problèmes de lenteur que Elementor peut entraîner. Voici une explication détaillée des raisons ayant motivé ce choix :</a:t>
            </a:r>
          </a:p>
        </p:txBody>
      </p:sp>
      <p:sp>
        <p:nvSpPr>
          <p:cNvPr name="TextBox 5" id="5"/>
          <p:cNvSpPr txBox="true"/>
          <p:nvPr/>
        </p:nvSpPr>
        <p:spPr>
          <a:xfrm rot="0">
            <a:off x="559837" y="3817620"/>
            <a:ext cx="3937754"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Problème avec Elementor</a:t>
            </a:r>
          </a:p>
        </p:txBody>
      </p:sp>
      <p:sp>
        <p:nvSpPr>
          <p:cNvPr name="TextBox 6" id="6"/>
          <p:cNvSpPr txBox="true"/>
          <p:nvPr/>
        </p:nvSpPr>
        <p:spPr>
          <a:xfrm rot="0">
            <a:off x="794268" y="4401821"/>
            <a:ext cx="16699463"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Elementor charge des centaines de lignes supplémentaires de CSS et de JavaScript, même pour des éléments non utilisés. Cela entraîne une surcharge de ressources inutiles qui affecte la performance du site.</a:t>
            </a:r>
          </a:p>
        </p:txBody>
      </p:sp>
      <p:sp>
        <p:nvSpPr>
          <p:cNvPr name="TextBox 7" id="7"/>
          <p:cNvSpPr txBox="true"/>
          <p:nvPr/>
        </p:nvSpPr>
        <p:spPr>
          <a:xfrm rot="0">
            <a:off x="559837" y="5546091"/>
            <a:ext cx="3783687"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Avantages de Gutenberg</a:t>
            </a:r>
          </a:p>
        </p:txBody>
      </p:sp>
      <p:sp>
        <p:nvSpPr>
          <p:cNvPr name="TextBox 8" id="8"/>
          <p:cNvSpPr txBox="true"/>
          <p:nvPr/>
        </p:nvSpPr>
        <p:spPr>
          <a:xfrm rot="0">
            <a:off x="794268" y="6187442"/>
            <a:ext cx="16699463" cy="3486278"/>
          </a:xfrm>
          <a:prstGeom prst="rect">
            <a:avLst/>
          </a:prstGeom>
        </p:spPr>
        <p:txBody>
          <a:bodyPr anchor="t" rtlCol="false" tIns="0" lIns="0" bIns="0" rIns="0">
            <a:spAutoFit/>
          </a:bodyPr>
          <a:lstStyle/>
          <a:p>
            <a:pPr algn="just" marL="474978" indent="-237489" lvl="1">
              <a:lnSpc>
                <a:spcPts val="4663"/>
              </a:lnSpc>
              <a:buFont typeface="Arial"/>
              <a:buChar char="•"/>
            </a:pPr>
            <a:r>
              <a:rPr lang="en-US" sz="2199" strike="noStrike" u="none">
                <a:solidFill>
                  <a:srgbClr val="000000"/>
                </a:solidFill>
                <a:latin typeface="Lexend Deca"/>
                <a:ea typeface="Lexend Deca"/>
                <a:cs typeface="Lexend Deca"/>
                <a:sym typeface="Lexend Deca"/>
              </a:rPr>
              <a:t>Gutenberg est un éditeur intégré directement dans WordPress, ce qui permet de réduire l’ajout de ressources inutiles et d’optimiser les performances. </a:t>
            </a:r>
          </a:p>
          <a:p>
            <a:pPr algn="just" marL="474978" indent="-237489" lvl="1">
              <a:lnSpc>
                <a:spcPts val="4663"/>
              </a:lnSpc>
              <a:buFont typeface="Arial"/>
              <a:buChar char="•"/>
            </a:pPr>
            <a:r>
              <a:rPr lang="en-US" sz="2199" strike="noStrike" u="none">
                <a:solidFill>
                  <a:srgbClr val="000000"/>
                </a:solidFill>
                <a:latin typeface="Lexend Deca"/>
                <a:ea typeface="Lexend Deca"/>
                <a:cs typeface="Lexend Deca"/>
                <a:sym typeface="Lexend Deca"/>
              </a:rPr>
              <a:t>Gutenberg charge uniquement les ressources nécessaires à la page. La taille moyenne des requêtes reste inférieure à 100 KB, ce qui réduit le poids global de la page et améliore les temps de chargement. </a:t>
            </a:r>
          </a:p>
          <a:p>
            <a:pPr algn="just" marL="474978" indent="-237489" lvl="1">
              <a:lnSpc>
                <a:spcPts val="4663"/>
              </a:lnSpc>
              <a:buFont typeface="Arial"/>
              <a:buChar char="•"/>
            </a:pPr>
            <a:r>
              <a:rPr lang="en-US" sz="2199" strike="noStrike" u="none">
                <a:solidFill>
                  <a:srgbClr val="000000"/>
                </a:solidFill>
                <a:latin typeface="Lexend Deca"/>
                <a:ea typeface="Lexend Deca"/>
                <a:cs typeface="Lexend Deca"/>
                <a:sym typeface="Lexend Deca"/>
              </a:rPr>
              <a:t>Le thème Blocksy est conçu pour fonctionner de manière optimale avec Gutenberg. Cette synergie réduit les risques de conflits de code, assurant ainsi une meilleure stabilité et une performance améliorée du site.</a:t>
            </a:r>
          </a:p>
        </p:txBody>
      </p:sp>
      <p:sp>
        <p:nvSpPr>
          <p:cNvPr name="TextBox 9" id="9"/>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11</a:t>
            </a:r>
          </a:p>
        </p:txBody>
      </p:sp>
    </p:spTree>
  </p:cSld>
  <p:clrMapOvr>
    <a:masterClrMapping/>
  </p:clrMapOvr>
  <p:transition spd="slow">
    <p:push dir="l"/>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45074" y="8352143"/>
            <a:ext cx="1485246" cy="1197480"/>
          </a:xfrm>
          <a:custGeom>
            <a:avLst/>
            <a:gdLst/>
            <a:ahLst/>
            <a:cxnLst/>
            <a:rect r="r" b="b" t="t" l="l"/>
            <a:pathLst>
              <a:path h="1197480" w="1485246">
                <a:moveTo>
                  <a:pt x="0" y="0"/>
                </a:moveTo>
                <a:lnTo>
                  <a:pt x="1485247" y="0"/>
                </a:lnTo>
                <a:lnTo>
                  <a:pt x="1485247" y="1197480"/>
                </a:lnTo>
                <a:lnTo>
                  <a:pt x="0" y="1197480"/>
                </a:lnTo>
                <a:lnTo>
                  <a:pt x="0" y="0"/>
                </a:lnTo>
                <a:close/>
              </a:path>
            </a:pathLst>
          </a:custGeom>
          <a:blipFill>
            <a:blip r:embed="rId2"/>
            <a:stretch>
              <a:fillRect l="0" t="0" r="0" b="0"/>
            </a:stretch>
          </a:blipFill>
        </p:spPr>
      </p:sp>
      <p:sp>
        <p:nvSpPr>
          <p:cNvPr name="Freeform 3" id="3"/>
          <p:cNvSpPr/>
          <p:nvPr/>
        </p:nvSpPr>
        <p:spPr>
          <a:xfrm flipH="false" flipV="false" rot="0">
            <a:off x="10842439" y="8242720"/>
            <a:ext cx="1583083" cy="1306902"/>
          </a:xfrm>
          <a:custGeom>
            <a:avLst/>
            <a:gdLst/>
            <a:ahLst/>
            <a:cxnLst/>
            <a:rect r="r" b="b" t="t" l="l"/>
            <a:pathLst>
              <a:path h="1306902" w="1583083">
                <a:moveTo>
                  <a:pt x="0" y="0"/>
                </a:moveTo>
                <a:lnTo>
                  <a:pt x="1583083" y="0"/>
                </a:lnTo>
                <a:lnTo>
                  <a:pt x="1583083" y="1306903"/>
                </a:lnTo>
                <a:lnTo>
                  <a:pt x="0" y="1306903"/>
                </a:lnTo>
                <a:lnTo>
                  <a:pt x="0" y="0"/>
                </a:lnTo>
                <a:close/>
              </a:path>
            </a:pathLst>
          </a:custGeom>
          <a:blipFill>
            <a:blip r:embed="rId3"/>
            <a:stretch>
              <a:fillRect l="0" t="0" r="0" b="0"/>
            </a:stretch>
          </a:blipFill>
        </p:spPr>
      </p:sp>
      <p:sp>
        <p:nvSpPr>
          <p:cNvPr name="TextBox 4" id="4"/>
          <p:cNvSpPr txBox="true"/>
          <p:nvPr/>
        </p:nvSpPr>
        <p:spPr>
          <a:xfrm rot="0">
            <a:off x="559837" y="660400"/>
            <a:ext cx="1275961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VIII - Installation et configuration des plugins</a:t>
            </a:r>
          </a:p>
        </p:txBody>
      </p:sp>
      <p:sp>
        <p:nvSpPr>
          <p:cNvPr name="TextBox 5" id="5"/>
          <p:cNvSpPr txBox="true"/>
          <p:nvPr/>
        </p:nvSpPr>
        <p:spPr>
          <a:xfrm rot="0">
            <a:off x="559837" y="1671216"/>
            <a:ext cx="17259300" cy="116332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Afin d’étendre les fonctionnalités de base de WordPress, plusieurs plugins essentiels ont été installés et configurés. Ces extensions permettent notamment la gestion de boutique en ligne, l’optimisation du site et l’ajout de fonctionnalités supplémentaires telles que le chat en direct et l’emailing. </a:t>
            </a:r>
          </a:p>
        </p:txBody>
      </p:sp>
      <p:sp>
        <p:nvSpPr>
          <p:cNvPr name="TextBox 6" id="6"/>
          <p:cNvSpPr txBox="true"/>
          <p:nvPr/>
        </p:nvSpPr>
        <p:spPr>
          <a:xfrm rot="0">
            <a:off x="559837" y="3261412"/>
            <a:ext cx="2640925" cy="422275"/>
          </a:xfrm>
          <a:prstGeom prst="rect">
            <a:avLst/>
          </a:prstGeom>
        </p:spPr>
        <p:txBody>
          <a:bodyPr anchor="t" rtlCol="false" tIns="0" lIns="0" bIns="0" rIns="0">
            <a:spAutoFit/>
          </a:bodyPr>
          <a:lstStyle/>
          <a:p>
            <a:pPr algn="ctr">
              <a:lnSpc>
                <a:spcPts val="3499"/>
              </a:lnSpc>
              <a:spcBef>
                <a:spcPct val="0"/>
              </a:spcBef>
            </a:pPr>
            <a:r>
              <a:rPr lang="en-US" sz="2499">
                <a:solidFill>
                  <a:srgbClr val="00BF63"/>
                </a:solidFill>
                <a:latin typeface="Fredoka"/>
                <a:ea typeface="Fredoka"/>
                <a:cs typeface="Fredoka"/>
                <a:sym typeface="Fredoka"/>
              </a:rPr>
              <a:t>Plugins installés :</a:t>
            </a:r>
          </a:p>
        </p:txBody>
      </p:sp>
      <p:sp>
        <p:nvSpPr>
          <p:cNvPr name="TextBox 7" id="7"/>
          <p:cNvSpPr txBox="true"/>
          <p:nvPr/>
        </p:nvSpPr>
        <p:spPr>
          <a:xfrm rot="0">
            <a:off x="559837" y="3793322"/>
            <a:ext cx="17259300" cy="3896995"/>
          </a:xfrm>
          <a:prstGeom prst="rect">
            <a:avLst/>
          </a:prstGeom>
        </p:spPr>
        <p:txBody>
          <a:bodyPr anchor="t" rtlCol="false" tIns="0" lIns="0" bIns="0" rIns="0">
            <a:spAutoFit/>
          </a:bodyPr>
          <a:lstStyle/>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WooCommerce :</a:t>
            </a:r>
            <a:r>
              <a:rPr lang="en-US" sz="2199" strike="noStrike" u="none">
                <a:solidFill>
                  <a:srgbClr val="000000"/>
                </a:solidFill>
                <a:latin typeface="Lexend Deca"/>
                <a:ea typeface="Lexend Deca"/>
                <a:cs typeface="Lexend Deca"/>
                <a:sym typeface="Lexend Deca"/>
              </a:rPr>
              <a:t> Pour transformer le site en une boutique en ligne complète, permettant la gestion des produits, des commandes, des paiements, des livraisons, etc.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WPForms Lite :</a:t>
            </a:r>
            <a:r>
              <a:rPr lang="en-US" sz="2199" strike="noStrike" u="none">
                <a:solidFill>
                  <a:srgbClr val="000000"/>
                </a:solidFill>
                <a:latin typeface="Lexend Deca"/>
                <a:ea typeface="Lexend Deca"/>
                <a:cs typeface="Lexend Deca"/>
                <a:sym typeface="Lexend Deca"/>
              </a:rPr>
              <a:t> Pour créer facilement des formulaires de contact avec une interface simple et intuitive.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Tidio Chat : </a:t>
            </a:r>
            <a:r>
              <a:rPr lang="en-US" sz="2199" strike="noStrike" u="none">
                <a:solidFill>
                  <a:srgbClr val="000000"/>
                </a:solidFill>
                <a:latin typeface="Lexend Deca"/>
                <a:ea typeface="Lexend Deca"/>
                <a:cs typeface="Lexend Deca"/>
                <a:sym typeface="Lexend Deca"/>
              </a:rPr>
              <a:t>Plugin de chat en direct permettant aux utilisateurs de communiquer en temps réel avec l’équipe de support.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PDF Invoices &amp; Packing Slips for WooCommerce : </a:t>
            </a:r>
            <a:r>
              <a:rPr lang="en-US" sz="2199" strike="noStrike" u="none">
                <a:solidFill>
                  <a:srgbClr val="000000"/>
                </a:solidFill>
                <a:latin typeface="Lexend Deca"/>
                <a:ea typeface="Lexend Deca"/>
                <a:cs typeface="Lexend Deca"/>
                <a:sym typeface="Lexend Deca"/>
              </a:rPr>
              <a:t>Ce plugin génère des factures et des bordereaux d’expédition au format PDF pour les commandes WooCommerce.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Blocksy Companion : </a:t>
            </a:r>
            <a:r>
              <a:rPr lang="en-US" sz="2199" strike="noStrike" u="none">
                <a:solidFill>
                  <a:srgbClr val="000000"/>
                </a:solidFill>
                <a:latin typeface="Lexend Deca"/>
                <a:ea typeface="Lexend Deca"/>
                <a:cs typeface="Lexend Deca"/>
                <a:sym typeface="Lexend Deca"/>
              </a:rPr>
              <a:t>Plugin recommandé par le thème Blocksy, qui permet d’activer les fonctionnalités avancées du thème comme les templates, widgets personnalisés, et l’importation de sites démo.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LiteSpeed Cache :</a:t>
            </a:r>
            <a:r>
              <a:rPr lang="en-US" sz="2199" strike="noStrike" u="none">
                <a:solidFill>
                  <a:srgbClr val="000000"/>
                </a:solidFill>
                <a:latin typeface="Lexend Deca"/>
                <a:ea typeface="Lexend Deca"/>
                <a:cs typeface="Lexend Deca"/>
                <a:sym typeface="Lexend Deca"/>
              </a:rPr>
              <a:t> Plugin de cache permettant d’optimiser la performance du site en réduisant les temps de chargement des pages et en améliorant l’expérience utilisateur.</a:t>
            </a:r>
            <a:r>
              <a:rPr lang="en-US" sz="2199" strike="noStrike" u="none">
                <a:solidFill>
                  <a:srgbClr val="000000"/>
                </a:solidFill>
                <a:latin typeface="Lexend Deca"/>
                <a:ea typeface="Lexend Deca"/>
                <a:cs typeface="Lexend Deca"/>
                <a:sym typeface="Lexend Deca"/>
              </a:rPr>
              <a:t> </a:t>
            </a:r>
          </a:p>
        </p:txBody>
      </p:sp>
      <p:sp>
        <p:nvSpPr>
          <p:cNvPr name="TextBox 8" id="8"/>
          <p:cNvSpPr txBox="true"/>
          <p:nvPr/>
        </p:nvSpPr>
        <p:spPr>
          <a:xfrm rot="0">
            <a:off x="559837" y="8117193"/>
            <a:ext cx="1914882" cy="422275"/>
          </a:xfrm>
          <a:prstGeom prst="rect">
            <a:avLst/>
          </a:prstGeom>
        </p:spPr>
        <p:txBody>
          <a:bodyPr anchor="t" rtlCol="false" tIns="0" lIns="0" bIns="0" rIns="0">
            <a:spAutoFit/>
          </a:bodyPr>
          <a:lstStyle/>
          <a:p>
            <a:pPr algn="ctr">
              <a:lnSpc>
                <a:spcPts val="3499"/>
              </a:lnSpc>
              <a:spcBef>
                <a:spcPct val="0"/>
              </a:spcBef>
            </a:pPr>
            <a:r>
              <a:rPr lang="en-US" sz="2499">
                <a:solidFill>
                  <a:srgbClr val="00BF63"/>
                </a:solidFill>
                <a:latin typeface="Fredoka"/>
                <a:ea typeface="Fredoka"/>
                <a:cs typeface="Fredoka"/>
                <a:sym typeface="Fredoka"/>
              </a:rPr>
              <a:t>Installation :</a:t>
            </a:r>
          </a:p>
        </p:txBody>
      </p:sp>
      <p:sp>
        <p:nvSpPr>
          <p:cNvPr name="TextBox 9" id="9"/>
          <p:cNvSpPr txBox="true"/>
          <p:nvPr/>
        </p:nvSpPr>
        <p:spPr>
          <a:xfrm rot="0">
            <a:off x="559837" y="8653768"/>
            <a:ext cx="5908120" cy="1163320"/>
          </a:xfrm>
          <a:prstGeom prst="rect">
            <a:avLst/>
          </a:prstGeom>
        </p:spPr>
        <p:txBody>
          <a:bodyPr anchor="t" rtlCol="false" tIns="0" lIns="0" bIns="0" rIns="0">
            <a:spAutoFit/>
          </a:bodyPr>
          <a:lstStyle/>
          <a:p>
            <a:pPr algn="just" marL="474978" indent="-237489" lvl="1">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Aller dans le menu Extensions &gt; Ajouter. </a:t>
            </a:r>
          </a:p>
          <a:p>
            <a:pPr algn="just" marL="474978" indent="-237489" lvl="1">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Rechercher chaque plugin par son nom. </a:t>
            </a:r>
          </a:p>
          <a:p>
            <a:pPr algn="just" marL="474978" indent="-237489" lvl="1">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Cliquer sur Installer, puis Activer.</a:t>
            </a:r>
          </a:p>
        </p:txBody>
      </p:sp>
      <p:sp>
        <p:nvSpPr>
          <p:cNvPr name="TextBox 10" id="10"/>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12</a:t>
            </a:r>
          </a:p>
        </p:txBody>
      </p:sp>
    </p:spTree>
  </p:cSld>
  <p:clrMapOvr>
    <a:masterClrMapping/>
  </p:clrMapOvr>
  <p:transition spd="slow">
    <p:push dir="l"/>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234800" y="5143500"/>
            <a:ext cx="7053200" cy="3086246"/>
          </a:xfrm>
          <a:custGeom>
            <a:avLst/>
            <a:gdLst/>
            <a:ahLst/>
            <a:cxnLst/>
            <a:rect r="r" b="b" t="t" l="l"/>
            <a:pathLst>
              <a:path h="3086246" w="7053200">
                <a:moveTo>
                  <a:pt x="0" y="0"/>
                </a:moveTo>
                <a:lnTo>
                  <a:pt x="7053200" y="0"/>
                </a:lnTo>
                <a:lnTo>
                  <a:pt x="7053200" y="3086246"/>
                </a:lnTo>
                <a:lnTo>
                  <a:pt x="0" y="3086246"/>
                </a:lnTo>
                <a:lnTo>
                  <a:pt x="0" y="0"/>
                </a:lnTo>
                <a:close/>
              </a:path>
            </a:pathLst>
          </a:custGeom>
          <a:blipFill>
            <a:blip r:embed="rId2"/>
            <a:stretch>
              <a:fillRect l="0" t="0" r="-5121" b="0"/>
            </a:stretch>
          </a:blipFill>
        </p:spPr>
      </p:sp>
      <p:sp>
        <p:nvSpPr>
          <p:cNvPr name="Freeform 3" id="3"/>
          <p:cNvSpPr/>
          <p:nvPr/>
        </p:nvSpPr>
        <p:spPr>
          <a:xfrm flipH="false" flipV="false" rot="0">
            <a:off x="16391383" y="7966182"/>
            <a:ext cx="1427754" cy="1292118"/>
          </a:xfrm>
          <a:custGeom>
            <a:avLst/>
            <a:gdLst/>
            <a:ahLst/>
            <a:cxnLst/>
            <a:rect r="r" b="b" t="t" l="l"/>
            <a:pathLst>
              <a:path h="1292118" w="1427754">
                <a:moveTo>
                  <a:pt x="0" y="0"/>
                </a:moveTo>
                <a:lnTo>
                  <a:pt x="1427754" y="0"/>
                </a:lnTo>
                <a:lnTo>
                  <a:pt x="1427754" y="1292118"/>
                </a:lnTo>
                <a:lnTo>
                  <a:pt x="0" y="1292118"/>
                </a:lnTo>
                <a:lnTo>
                  <a:pt x="0" y="0"/>
                </a:lnTo>
                <a:close/>
              </a:path>
            </a:pathLst>
          </a:custGeom>
          <a:blipFill>
            <a:blip r:embed="rId3"/>
            <a:stretch>
              <a:fillRect l="0" t="0" r="0" b="0"/>
            </a:stretch>
          </a:blipFill>
        </p:spPr>
      </p:sp>
      <p:sp>
        <p:nvSpPr>
          <p:cNvPr name="TextBox 4" id="4"/>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IX - Configuration de WooCommerce</a:t>
            </a:r>
          </a:p>
        </p:txBody>
      </p:sp>
      <p:sp>
        <p:nvSpPr>
          <p:cNvPr name="TextBox 5" id="5"/>
          <p:cNvSpPr txBox="true"/>
          <p:nvPr/>
        </p:nvSpPr>
        <p:spPr>
          <a:xfrm rot="0">
            <a:off x="559837" y="1773658"/>
            <a:ext cx="17259300"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WooCommerce est l’un des plugins les plus populaires pour transformer un site WordPress en une boutique en ligne. Il permet la gestion des produits, des commandes, des paiements, et de la livraison. </a:t>
            </a:r>
          </a:p>
        </p:txBody>
      </p:sp>
      <p:sp>
        <p:nvSpPr>
          <p:cNvPr name="TextBox 6" id="6"/>
          <p:cNvSpPr txBox="true"/>
          <p:nvPr/>
        </p:nvSpPr>
        <p:spPr>
          <a:xfrm rot="0">
            <a:off x="559837" y="2994129"/>
            <a:ext cx="4049078" cy="422275"/>
          </a:xfrm>
          <a:prstGeom prst="rect">
            <a:avLst/>
          </a:prstGeom>
        </p:spPr>
        <p:txBody>
          <a:bodyPr anchor="t" rtlCol="false" tIns="0" lIns="0" bIns="0" rIns="0">
            <a:spAutoFit/>
          </a:bodyPr>
          <a:lstStyle/>
          <a:p>
            <a:pPr algn="ctr">
              <a:lnSpc>
                <a:spcPts val="3499"/>
              </a:lnSpc>
              <a:spcBef>
                <a:spcPct val="0"/>
              </a:spcBef>
            </a:pPr>
            <a:r>
              <a:rPr lang="en-US" sz="2499">
                <a:solidFill>
                  <a:srgbClr val="00BF63"/>
                </a:solidFill>
                <a:latin typeface="Fredoka"/>
                <a:ea typeface="Fredoka"/>
                <a:cs typeface="Fredoka"/>
                <a:sym typeface="Fredoka"/>
              </a:rPr>
              <a:t>Assistant de configuration</a:t>
            </a:r>
          </a:p>
        </p:txBody>
      </p:sp>
      <p:sp>
        <p:nvSpPr>
          <p:cNvPr name="TextBox 7" id="7"/>
          <p:cNvSpPr txBox="true"/>
          <p:nvPr/>
        </p:nvSpPr>
        <p:spPr>
          <a:xfrm rot="0">
            <a:off x="769776" y="4728962"/>
            <a:ext cx="9097347" cy="4507485"/>
          </a:xfrm>
          <a:prstGeom prst="rect">
            <a:avLst/>
          </a:prstGeom>
        </p:spPr>
        <p:txBody>
          <a:bodyPr anchor="t" rtlCol="false" tIns="0" lIns="0" bIns="0" rIns="0">
            <a:spAutoFit/>
          </a:bodyPr>
          <a:lstStyle/>
          <a:p>
            <a:pPr algn="just" marL="474978" indent="-237489" lvl="1">
              <a:lnSpc>
                <a:spcPts val="4047"/>
              </a:lnSpc>
              <a:buFont typeface="Arial"/>
              <a:buChar char="•"/>
            </a:pPr>
            <a:r>
              <a:rPr lang="en-US" sz="2199" strike="noStrike" u="sng">
                <a:solidFill>
                  <a:srgbClr val="577989"/>
                </a:solidFill>
                <a:latin typeface="Lexend Deca"/>
                <a:ea typeface="Lexend Deca"/>
                <a:cs typeface="Lexend Deca"/>
                <a:sym typeface="Lexend Deca"/>
              </a:rPr>
              <a:t>Informations sur la boutique :</a:t>
            </a:r>
            <a:r>
              <a:rPr lang="en-US" sz="2199" strike="noStrik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Nom, adresse, pays, devise. </a:t>
            </a:r>
          </a:p>
          <a:p>
            <a:pPr algn="just" marL="474978" indent="-237489" lvl="1">
              <a:lnSpc>
                <a:spcPts val="4047"/>
              </a:lnSpc>
              <a:buFont typeface="Arial"/>
              <a:buChar char="•"/>
            </a:pPr>
            <a:r>
              <a:rPr lang="en-US" sz="2199" strike="noStrike" u="none">
                <a:solidFill>
                  <a:srgbClr val="000000"/>
                </a:solidFill>
                <a:latin typeface="Lexend Deca"/>
                <a:ea typeface="Lexend Deca"/>
                <a:cs typeface="Lexend Deca"/>
                <a:sym typeface="Lexend Deca"/>
              </a:rPr>
              <a:t>Secteur d’activité : Sélectionner le type de produits vendus. </a:t>
            </a:r>
          </a:p>
          <a:p>
            <a:pPr algn="just" marL="474978" indent="-237489" lvl="1">
              <a:lnSpc>
                <a:spcPts val="4047"/>
              </a:lnSpc>
              <a:buFont typeface="Arial"/>
              <a:buChar char="•"/>
            </a:pPr>
            <a:r>
              <a:rPr lang="en-US" sz="2199" strike="noStrike" u="sng">
                <a:solidFill>
                  <a:srgbClr val="577989"/>
                </a:solidFill>
                <a:latin typeface="Lexend Deca"/>
                <a:ea typeface="Lexend Deca"/>
                <a:cs typeface="Lexend Deca"/>
                <a:sym typeface="Lexend Deca"/>
              </a:rPr>
              <a:t>Types de produits :</a:t>
            </a:r>
            <a:r>
              <a:rPr lang="en-US" sz="2199" strike="noStrike" u="none">
                <a:solidFill>
                  <a:srgbClr val="000000"/>
                </a:solidFill>
                <a:latin typeface="Lexend Deca"/>
                <a:ea typeface="Lexend Deca"/>
                <a:cs typeface="Lexend Deca"/>
                <a:sym typeface="Lexend Deca"/>
              </a:rPr>
              <a:t> Produits physiques, téléchargeables, abonnements, etc. </a:t>
            </a:r>
          </a:p>
          <a:p>
            <a:pPr algn="just" marL="474978" indent="-237489" lvl="1">
              <a:lnSpc>
                <a:spcPts val="4047"/>
              </a:lnSpc>
              <a:buFont typeface="Arial"/>
              <a:buChar char="•"/>
            </a:pPr>
            <a:r>
              <a:rPr lang="en-US" sz="2199" strike="noStrike" u="sng">
                <a:solidFill>
                  <a:srgbClr val="577989"/>
                </a:solidFill>
                <a:latin typeface="Lexend Deca"/>
                <a:ea typeface="Lexend Deca"/>
                <a:cs typeface="Lexend Deca"/>
                <a:sym typeface="Lexend Deca"/>
              </a:rPr>
              <a:t>Détails d’entreprise : </a:t>
            </a:r>
            <a:r>
              <a:rPr lang="en-US" sz="2199" strike="noStrike" u="none">
                <a:solidFill>
                  <a:srgbClr val="000000"/>
                </a:solidFill>
                <a:latin typeface="Lexend Deca"/>
                <a:ea typeface="Lexend Deca"/>
                <a:cs typeface="Lexend Deca"/>
                <a:sym typeface="Lexend Deca"/>
              </a:rPr>
              <a:t>Choix des fonctionnalités utiles selon le cas. </a:t>
            </a:r>
          </a:p>
          <a:p>
            <a:pPr algn="just" marL="474978" indent="-237489" lvl="1">
              <a:lnSpc>
                <a:spcPts val="4047"/>
              </a:lnSpc>
              <a:buFont typeface="Arial"/>
              <a:buChar char="•"/>
            </a:pPr>
            <a:r>
              <a:rPr lang="en-US" sz="2199" strike="noStrike" u="sng">
                <a:solidFill>
                  <a:srgbClr val="577989"/>
                </a:solidFill>
                <a:latin typeface="Lexend Deca"/>
                <a:ea typeface="Lexend Deca"/>
                <a:cs typeface="Lexend Deca"/>
                <a:sym typeface="Lexend Deca"/>
              </a:rPr>
              <a:t>Mode de paiement :</a:t>
            </a:r>
            <a:r>
              <a:rPr lang="en-US" sz="2199" strike="noStrike" u="none">
                <a:solidFill>
                  <a:srgbClr val="000000"/>
                </a:solidFill>
                <a:latin typeface="Lexend Deca"/>
                <a:ea typeface="Lexend Deca"/>
                <a:cs typeface="Lexend Deca"/>
                <a:sym typeface="Lexend Deca"/>
              </a:rPr>
              <a:t> Configuration de Stripe, PayPal, ou paiement à la livraison. </a:t>
            </a:r>
          </a:p>
          <a:p>
            <a:pPr algn="just" marL="474978" indent="-237489" lvl="1">
              <a:lnSpc>
                <a:spcPts val="4047"/>
              </a:lnSpc>
              <a:buFont typeface="Arial"/>
              <a:buChar char="•"/>
            </a:pPr>
            <a:r>
              <a:rPr lang="en-US" sz="2199" strike="noStrike" u="sng">
                <a:solidFill>
                  <a:srgbClr val="577989"/>
                </a:solidFill>
                <a:latin typeface="Lexend Deca"/>
                <a:ea typeface="Lexend Deca"/>
                <a:cs typeface="Lexend Deca"/>
                <a:sym typeface="Lexend Deca"/>
              </a:rPr>
              <a:t>Livraison : </a:t>
            </a:r>
            <a:r>
              <a:rPr lang="en-US" sz="2199" strike="noStrike" u="none">
                <a:solidFill>
                  <a:srgbClr val="000000"/>
                </a:solidFill>
                <a:latin typeface="Lexend Deca"/>
                <a:ea typeface="Lexend Deca"/>
                <a:cs typeface="Lexend Deca"/>
                <a:sym typeface="Lexend Deca"/>
              </a:rPr>
              <a:t>Définition des zones de livraison, frais, etc. </a:t>
            </a:r>
          </a:p>
        </p:txBody>
      </p:sp>
      <p:sp>
        <p:nvSpPr>
          <p:cNvPr name="TextBox 8" id="8"/>
          <p:cNvSpPr txBox="true"/>
          <p:nvPr/>
        </p:nvSpPr>
        <p:spPr>
          <a:xfrm rot="0">
            <a:off x="559837" y="3603742"/>
            <a:ext cx="17259300"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Après l’activation du plugin WooCommerce, un assistant de configuration s’affiche automatiquement pour guider l’utilisateur à travers les étapes initiales : </a:t>
            </a:r>
          </a:p>
        </p:txBody>
      </p:sp>
      <p:sp>
        <p:nvSpPr>
          <p:cNvPr name="TextBox 9" id="9"/>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13</a:t>
            </a:r>
          </a:p>
        </p:txBody>
      </p:sp>
    </p:spTree>
  </p:cSld>
  <p:clrMapOvr>
    <a:masterClrMapping/>
  </p:clrMapOvr>
  <p:transition spd="slow">
    <p:push dir="l"/>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756571" y="3688210"/>
            <a:ext cx="6298163" cy="5787148"/>
          </a:xfrm>
          <a:custGeom>
            <a:avLst/>
            <a:gdLst/>
            <a:ahLst/>
            <a:cxnLst/>
            <a:rect r="r" b="b" t="t" l="l"/>
            <a:pathLst>
              <a:path h="5787148" w="6298163">
                <a:moveTo>
                  <a:pt x="0" y="0"/>
                </a:moveTo>
                <a:lnTo>
                  <a:pt x="6298164" y="0"/>
                </a:lnTo>
                <a:lnTo>
                  <a:pt x="6298164" y="5787149"/>
                </a:lnTo>
                <a:lnTo>
                  <a:pt x="0" y="5787149"/>
                </a:lnTo>
                <a:lnTo>
                  <a:pt x="0" y="0"/>
                </a:lnTo>
                <a:close/>
              </a:path>
            </a:pathLst>
          </a:custGeom>
          <a:blipFill>
            <a:blip r:embed="rId2"/>
            <a:stretch>
              <a:fillRect l="-22088" t="0" r="-20370" b="0"/>
            </a:stretch>
          </a:blipFill>
        </p:spPr>
      </p:sp>
      <p:sp>
        <p:nvSpPr>
          <p:cNvPr name="TextBox 3" id="3"/>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IX - Configuration de WooCommerce</a:t>
            </a:r>
          </a:p>
        </p:txBody>
      </p:sp>
      <p:sp>
        <p:nvSpPr>
          <p:cNvPr name="TextBox 4" id="4"/>
          <p:cNvSpPr txBox="true"/>
          <p:nvPr/>
        </p:nvSpPr>
        <p:spPr>
          <a:xfrm rot="0">
            <a:off x="559837" y="1773658"/>
            <a:ext cx="17259300"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WooCommerce est l’un des plugins les plus populaires pour transformer un site WordPress en une boutique en ligne. Il permet la gestion des produits, des commandes, des paiements, et de la livraison. </a:t>
            </a:r>
          </a:p>
        </p:txBody>
      </p:sp>
      <p:sp>
        <p:nvSpPr>
          <p:cNvPr name="TextBox 5" id="5"/>
          <p:cNvSpPr txBox="true"/>
          <p:nvPr/>
        </p:nvSpPr>
        <p:spPr>
          <a:xfrm rot="0">
            <a:off x="559837" y="2994129"/>
            <a:ext cx="4385310" cy="422275"/>
          </a:xfrm>
          <a:prstGeom prst="rect">
            <a:avLst/>
          </a:prstGeom>
        </p:spPr>
        <p:txBody>
          <a:bodyPr anchor="t" rtlCol="false" tIns="0" lIns="0" bIns="0" rIns="0">
            <a:spAutoFit/>
          </a:bodyPr>
          <a:lstStyle/>
          <a:p>
            <a:pPr algn="ctr">
              <a:lnSpc>
                <a:spcPts val="3499"/>
              </a:lnSpc>
              <a:spcBef>
                <a:spcPct val="0"/>
              </a:spcBef>
            </a:pPr>
            <a:r>
              <a:rPr lang="en-US" sz="2499">
                <a:solidFill>
                  <a:srgbClr val="00BF63"/>
                </a:solidFill>
                <a:latin typeface="Fredoka"/>
                <a:ea typeface="Fredoka"/>
                <a:cs typeface="Fredoka"/>
                <a:sym typeface="Fredoka"/>
              </a:rPr>
              <a:t>Par</a:t>
            </a:r>
            <a:r>
              <a:rPr lang="en-US" sz="2499">
                <a:solidFill>
                  <a:srgbClr val="00BF63"/>
                </a:solidFill>
                <a:latin typeface="Fredoka"/>
                <a:ea typeface="Fredoka"/>
                <a:cs typeface="Fredoka"/>
                <a:sym typeface="Fredoka"/>
              </a:rPr>
              <a:t>amètres supplémentaires</a:t>
            </a:r>
          </a:p>
        </p:txBody>
      </p:sp>
      <p:sp>
        <p:nvSpPr>
          <p:cNvPr name="TextBox 6" id="6"/>
          <p:cNvSpPr txBox="true"/>
          <p:nvPr/>
        </p:nvSpPr>
        <p:spPr>
          <a:xfrm rot="0">
            <a:off x="769776" y="3861163"/>
            <a:ext cx="10800184" cy="772795"/>
          </a:xfrm>
          <a:prstGeom prst="rect">
            <a:avLst/>
          </a:prstGeom>
        </p:spPr>
        <p:txBody>
          <a:bodyPr anchor="t" rtlCol="false" tIns="0" lIns="0" bIns="0" rIns="0">
            <a:spAutoFit/>
          </a:bodyPr>
          <a:lstStyle/>
          <a:p>
            <a:pPr algn="just" marL="0" indent="0" lvl="0">
              <a:lnSpc>
                <a:spcPts val="3079"/>
              </a:lnSpc>
              <a:spcBef>
                <a:spcPct val="0"/>
              </a:spcBef>
            </a:pPr>
            <a:r>
              <a:rPr lang="en-US" sz="2199">
                <a:solidFill>
                  <a:srgbClr val="000000"/>
                </a:solidFill>
                <a:latin typeface="Lexend Deca"/>
                <a:ea typeface="Lexend Deca"/>
                <a:cs typeface="Lexend Deca"/>
                <a:sym typeface="Lexend Deca"/>
              </a:rPr>
              <a:t>U</a:t>
            </a:r>
            <a:r>
              <a:rPr lang="en-US" sz="2199" strike="noStrike" u="none">
                <a:solidFill>
                  <a:srgbClr val="000000"/>
                </a:solidFill>
                <a:latin typeface="Lexend Deca"/>
                <a:ea typeface="Lexend Deca"/>
                <a:cs typeface="Lexend Deca"/>
                <a:sym typeface="Lexend Deca"/>
              </a:rPr>
              <a:t>ne </a:t>
            </a:r>
            <a:r>
              <a:rPr lang="en-US" sz="2199" strike="noStrike" u="none">
                <a:solidFill>
                  <a:srgbClr val="000000"/>
                </a:solidFill>
                <a:latin typeface="Lexend Deca"/>
                <a:ea typeface="Lexend Deca"/>
                <a:cs typeface="Lexend Deca"/>
                <a:sym typeface="Lexend Deca"/>
              </a:rPr>
              <a:t>fois</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l’</a:t>
            </a:r>
            <a:r>
              <a:rPr lang="en-US" sz="2199" strike="noStrike" u="none">
                <a:solidFill>
                  <a:srgbClr val="000000"/>
                </a:solidFill>
                <a:latin typeface="Lexend Deca"/>
                <a:ea typeface="Lexend Deca"/>
                <a:cs typeface="Lexend Deca"/>
                <a:sym typeface="Lexend Deca"/>
              </a:rPr>
              <a:t>assistant </a:t>
            </a:r>
            <a:r>
              <a:rPr lang="en-US" sz="2199" strike="noStrike" u="none">
                <a:solidFill>
                  <a:srgbClr val="000000"/>
                </a:solidFill>
                <a:latin typeface="Lexend Deca"/>
                <a:ea typeface="Lexend Deca"/>
                <a:cs typeface="Lexend Deca"/>
                <a:sym typeface="Lexend Deca"/>
              </a:rPr>
              <a:t>t</a:t>
            </a:r>
            <a:r>
              <a:rPr lang="en-US" sz="2199" strike="noStrike" u="none">
                <a:solidFill>
                  <a:srgbClr val="000000"/>
                </a:solidFill>
                <a:latin typeface="Lexend Deca"/>
                <a:ea typeface="Lexend Deca"/>
                <a:cs typeface="Lexend Deca"/>
                <a:sym typeface="Lexend Deca"/>
              </a:rPr>
              <a:t>er</a:t>
            </a:r>
            <a:r>
              <a:rPr lang="en-US" sz="2199" strike="noStrike" u="none">
                <a:solidFill>
                  <a:srgbClr val="000000"/>
                </a:solidFill>
                <a:latin typeface="Lexend Deca"/>
                <a:ea typeface="Lexend Deca"/>
                <a:cs typeface="Lexend Deca"/>
                <a:sym typeface="Lexend Deca"/>
              </a:rPr>
              <a:t>m</a:t>
            </a:r>
            <a:r>
              <a:rPr lang="en-US" sz="2199" strike="noStrike" u="none">
                <a:solidFill>
                  <a:srgbClr val="000000"/>
                </a:solidFill>
                <a:latin typeface="Lexend Deca"/>
                <a:ea typeface="Lexend Deca"/>
                <a:cs typeface="Lexend Deca"/>
                <a:sym typeface="Lexend Deca"/>
              </a:rPr>
              <a:t>in</a:t>
            </a:r>
            <a:r>
              <a:rPr lang="en-US" sz="2199" strike="noStrike" u="none">
                <a:solidFill>
                  <a:srgbClr val="000000"/>
                </a:solidFill>
                <a:latin typeface="Lexend Deca"/>
                <a:ea typeface="Lexend Deca"/>
                <a:cs typeface="Lexend Deca"/>
                <a:sym typeface="Lexend Deca"/>
              </a:rPr>
              <a:t>é,</a:t>
            </a:r>
            <a:r>
              <a:rPr lang="en-US" sz="2199" strike="noStrike" u="none">
                <a:solidFill>
                  <a:srgbClr val="000000"/>
                </a:solidFill>
                <a:latin typeface="Lexend Deca"/>
                <a:ea typeface="Lexend Deca"/>
                <a:cs typeface="Lexend Deca"/>
                <a:sym typeface="Lexend Deca"/>
              </a:rPr>
              <a:t> i</a:t>
            </a:r>
            <a:r>
              <a:rPr lang="en-US" sz="2199" strike="noStrike" u="none">
                <a:solidFill>
                  <a:srgbClr val="000000"/>
                </a:solidFill>
                <a:latin typeface="Lexend Deca"/>
                <a:ea typeface="Lexend Deca"/>
                <a:cs typeface="Lexend Deca"/>
                <a:sym typeface="Lexend Deca"/>
              </a:rPr>
              <a:t>l</a:t>
            </a:r>
            <a:r>
              <a:rPr lang="en-US" sz="2199" strike="noStrike" u="none">
                <a:solidFill>
                  <a:srgbClr val="000000"/>
                </a:solidFill>
                <a:latin typeface="Lexend Deca"/>
                <a:ea typeface="Lexend Deca"/>
                <a:cs typeface="Lexend Deca"/>
                <a:sym typeface="Lexend Deca"/>
              </a:rPr>
              <a:t> e</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t po</a:t>
            </a:r>
            <a:r>
              <a:rPr lang="en-US" sz="2199" strike="noStrike" u="none">
                <a:solidFill>
                  <a:srgbClr val="000000"/>
                </a:solidFill>
                <a:latin typeface="Lexend Deca"/>
                <a:ea typeface="Lexend Deca"/>
                <a:cs typeface="Lexend Deca"/>
                <a:sym typeface="Lexend Deca"/>
              </a:rPr>
              <a:t>ss</a:t>
            </a:r>
            <a:r>
              <a:rPr lang="en-US" sz="2199" strike="noStrike" u="none">
                <a:solidFill>
                  <a:srgbClr val="000000"/>
                </a:solidFill>
                <a:latin typeface="Lexend Deca"/>
                <a:ea typeface="Lexend Deca"/>
                <a:cs typeface="Lexend Deca"/>
                <a:sym typeface="Lexend Deca"/>
              </a:rPr>
              <a:t>i</a:t>
            </a:r>
            <a:r>
              <a:rPr lang="en-US" sz="2199" strike="noStrike" u="none">
                <a:solidFill>
                  <a:srgbClr val="000000"/>
                </a:solidFill>
                <a:latin typeface="Lexend Deca"/>
                <a:ea typeface="Lexend Deca"/>
                <a:cs typeface="Lexend Deca"/>
                <a:sym typeface="Lexend Deca"/>
              </a:rPr>
              <a:t>bl</a:t>
            </a:r>
            <a:r>
              <a:rPr lang="en-US" sz="2199" strike="noStrike" u="none">
                <a:solidFill>
                  <a:srgbClr val="000000"/>
                </a:solidFill>
                <a:latin typeface="Lexend Deca"/>
                <a:ea typeface="Lexend Deca"/>
                <a:cs typeface="Lexend Deca"/>
                <a:sym typeface="Lexend Deca"/>
              </a:rPr>
              <a:t>e </a:t>
            </a:r>
            <a:r>
              <a:rPr lang="en-US" sz="2199" strike="noStrike" u="none">
                <a:solidFill>
                  <a:srgbClr val="000000"/>
                </a:solidFill>
                <a:latin typeface="Lexend Deca"/>
                <a:ea typeface="Lexend Deca"/>
                <a:cs typeface="Lexend Deca"/>
                <a:sym typeface="Lexend Deca"/>
              </a:rPr>
              <a:t>d</a:t>
            </a:r>
            <a:r>
              <a:rPr lang="en-US" sz="2199" strike="noStrike" u="none">
                <a:solidFill>
                  <a:srgbClr val="000000"/>
                </a:solidFill>
                <a:latin typeface="Lexend Deca"/>
                <a:ea typeface="Lexend Deca"/>
                <a:cs typeface="Lexend Deca"/>
                <a:sym typeface="Lexend Deca"/>
              </a:rPr>
              <a:t>’</a:t>
            </a:r>
            <a:r>
              <a:rPr lang="en-US" sz="2199" strike="noStrike" u="none">
                <a:solidFill>
                  <a:srgbClr val="000000"/>
                </a:solidFill>
                <a:latin typeface="Lexend Deca"/>
                <a:ea typeface="Lexend Deca"/>
                <a:cs typeface="Lexend Deca"/>
                <a:sym typeface="Lexend Deca"/>
              </a:rPr>
              <a:t>aj</a:t>
            </a:r>
            <a:r>
              <a:rPr lang="en-US" sz="2199" strike="noStrike" u="none">
                <a:solidFill>
                  <a:srgbClr val="000000"/>
                </a:solidFill>
                <a:latin typeface="Lexend Deca"/>
                <a:ea typeface="Lexend Deca"/>
                <a:cs typeface="Lexend Deca"/>
                <a:sym typeface="Lexend Deca"/>
              </a:rPr>
              <a:t>uster </a:t>
            </a:r>
            <a:r>
              <a:rPr lang="en-US" sz="2199" strike="noStrike" u="none">
                <a:solidFill>
                  <a:srgbClr val="000000"/>
                </a:solidFill>
                <a:latin typeface="Lexend Deca"/>
                <a:ea typeface="Lexend Deca"/>
                <a:cs typeface="Lexend Deca"/>
                <a:sym typeface="Lexend Deca"/>
              </a:rPr>
              <a:t>ou</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complé</a:t>
            </a:r>
            <a:r>
              <a:rPr lang="en-US" sz="2199" strike="noStrike" u="none">
                <a:solidFill>
                  <a:srgbClr val="000000"/>
                </a:solidFill>
                <a:latin typeface="Lexend Deca"/>
                <a:ea typeface="Lexend Deca"/>
                <a:cs typeface="Lexend Deca"/>
                <a:sym typeface="Lexend Deca"/>
              </a:rPr>
              <a:t>ter les </a:t>
            </a:r>
            <a:r>
              <a:rPr lang="en-US" sz="2199" strike="noStrike" u="none">
                <a:solidFill>
                  <a:srgbClr val="000000"/>
                </a:solidFill>
                <a:latin typeface="Lexend Deca"/>
                <a:ea typeface="Lexend Deca"/>
                <a:cs typeface="Lexend Deca"/>
                <a:sym typeface="Lexend Deca"/>
              </a:rPr>
              <a:t>r</a:t>
            </a:r>
            <a:r>
              <a:rPr lang="en-US" sz="2199" strike="noStrike" u="none">
                <a:solidFill>
                  <a:srgbClr val="000000"/>
                </a:solidFill>
                <a:latin typeface="Lexend Deca"/>
                <a:ea typeface="Lexend Deca"/>
                <a:cs typeface="Lexend Deca"/>
                <a:sym typeface="Lexend Deca"/>
              </a:rPr>
              <a:t>é</a:t>
            </a:r>
            <a:r>
              <a:rPr lang="en-US" sz="2199" strike="noStrike" u="none">
                <a:solidFill>
                  <a:srgbClr val="000000"/>
                </a:solidFill>
                <a:latin typeface="Lexend Deca"/>
                <a:ea typeface="Lexend Deca"/>
                <a:cs typeface="Lexend Deca"/>
                <a:sym typeface="Lexend Deca"/>
              </a:rPr>
              <a:t>gl</a:t>
            </a:r>
            <a:r>
              <a:rPr lang="en-US" sz="2199" strike="noStrike" u="none">
                <a:solidFill>
                  <a:srgbClr val="000000"/>
                </a:solidFill>
                <a:latin typeface="Lexend Deca"/>
                <a:ea typeface="Lexend Deca"/>
                <a:cs typeface="Lexend Deca"/>
                <a:sym typeface="Lexend Deca"/>
              </a:rPr>
              <a:t>a</a:t>
            </a:r>
            <a:r>
              <a:rPr lang="en-US" sz="2199" strike="noStrike" u="none">
                <a:solidFill>
                  <a:srgbClr val="000000"/>
                </a:solidFill>
                <a:latin typeface="Lexend Deca"/>
                <a:ea typeface="Lexend Deca"/>
                <a:cs typeface="Lexend Deca"/>
                <a:sym typeface="Lexend Deca"/>
              </a:rPr>
              <a:t>g</a:t>
            </a:r>
            <a:r>
              <a:rPr lang="en-US" sz="2199" strike="noStrike" u="none">
                <a:solidFill>
                  <a:srgbClr val="000000"/>
                </a:solidFill>
                <a:latin typeface="Lexend Deca"/>
                <a:ea typeface="Lexend Deca"/>
                <a:cs typeface="Lexend Deca"/>
                <a:sym typeface="Lexend Deca"/>
              </a:rPr>
              <a:t>es </a:t>
            </a:r>
            <a:r>
              <a:rPr lang="en-US" sz="2199" strike="noStrike" u="none">
                <a:solidFill>
                  <a:srgbClr val="000000"/>
                </a:solidFill>
                <a:latin typeface="Lexend Deca"/>
                <a:ea typeface="Lexend Deca"/>
                <a:cs typeface="Lexend Deca"/>
                <a:sym typeface="Lexend Deca"/>
              </a:rPr>
              <a:t>v</a:t>
            </a:r>
            <a:r>
              <a:rPr lang="en-US" sz="2199" strike="noStrike" u="none">
                <a:solidFill>
                  <a:srgbClr val="000000"/>
                </a:solidFill>
                <a:latin typeface="Lexend Deca"/>
                <a:ea typeface="Lexend Deca"/>
                <a:cs typeface="Lexend Deca"/>
                <a:sym typeface="Lexend Deca"/>
              </a:rPr>
              <a:t>ia</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le </a:t>
            </a:r>
            <a:r>
              <a:rPr lang="en-US" sz="2199" strike="noStrike" u="none">
                <a:solidFill>
                  <a:srgbClr val="000000"/>
                </a:solidFill>
                <a:latin typeface="Lexend Deca"/>
                <a:ea typeface="Lexend Deca"/>
                <a:cs typeface="Lexend Deca"/>
                <a:sym typeface="Lexend Deca"/>
              </a:rPr>
              <a:t>menu :</a:t>
            </a:r>
          </a:p>
        </p:txBody>
      </p:sp>
      <p:sp>
        <p:nvSpPr>
          <p:cNvPr name="TextBox 7" id="7"/>
          <p:cNvSpPr txBox="true"/>
          <p:nvPr/>
        </p:nvSpPr>
        <p:spPr>
          <a:xfrm rot="0">
            <a:off x="769776" y="4806912"/>
            <a:ext cx="10017776" cy="4295775"/>
          </a:xfrm>
          <a:prstGeom prst="rect">
            <a:avLst/>
          </a:prstGeom>
        </p:spPr>
        <p:txBody>
          <a:bodyPr anchor="t" rtlCol="false" tIns="0" lIns="0" bIns="0" rIns="0">
            <a:spAutoFit/>
          </a:bodyPr>
          <a:lstStyle/>
          <a:p>
            <a:pPr algn="just" marL="0" indent="0" lvl="0">
              <a:lnSpc>
                <a:spcPts val="3219"/>
              </a:lnSpc>
              <a:spcBef>
                <a:spcPct val="0"/>
              </a:spcBef>
            </a:pPr>
            <a:r>
              <a:rPr lang="en-US" sz="2299" strike="noStrike" u="none">
                <a:solidFill>
                  <a:srgbClr val="000000"/>
                </a:solidFill>
                <a:latin typeface="Etna Sans Serif"/>
                <a:ea typeface="Etna Sans Serif"/>
                <a:cs typeface="Etna Sans Serif"/>
                <a:sym typeface="Etna Sans Serif"/>
              </a:rPr>
              <a:t>WooCommerce &gt; Réglages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Général :</a:t>
            </a:r>
            <a:r>
              <a:rPr lang="en-US" sz="2199" strike="noStrike" u="none">
                <a:solidFill>
                  <a:srgbClr val="000000"/>
                </a:solidFill>
                <a:latin typeface="Lexend Deca"/>
                <a:ea typeface="Lexend Deca"/>
                <a:cs typeface="Lexend Deca"/>
                <a:sym typeface="Lexend Deca"/>
              </a:rPr>
              <a:t> Adresse de la boutique, options de vente dans certains pays, devises.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Produits : </a:t>
            </a:r>
            <a:r>
              <a:rPr lang="en-US" sz="2199" strike="noStrike" u="none">
                <a:solidFill>
                  <a:srgbClr val="000000"/>
                </a:solidFill>
                <a:latin typeface="Lexend Deca"/>
                <a:ea typeface="Lexend Deca"/>
                <a:cs typeface="Lexend Deca"/>
                <a:sym typeface="Lexend Deca"/>
              </a:rPr>
              <a:t>Unités de poids et dimensions, options d’affichage.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TVA :</a:t>
            </a:r>
            <a:r>
              <a:rPr lang="en-US" sz="2199" strike="noStrike" u="none">
                <a:solidFill>
                  <a:srgbClr val="000000"/>
                </a:solidFill>
                <a:latin typeface="Lexend Deca"/>
                <a:ea typeface="Lexend Deca"/>
                <a:cs typeface="Lexend Deca"/>
                <a:sym typeface="Lexend Deca"/>
              </a:rPr>
              <a:t> Activer la gestion des taxes si nécessaire.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Expédition : </a:t>
            </a:r>
            <a:r>
              <a:rPr lang="en-US" sz="2199" strike="noStrike" u="none">
                <a:solidFill>
                  <a:srgbClr val="000000"/>
                </a:solidFill>
                <a:latin typeface="Lexend Deca"/>
                <a:ea typeface="Lexend Deca"/>
                <a:cs typeface="Lexend Deca"/>
                <a:sym typeface="Lexend Deca"/>
              </a:rPr>
              <a:t>Création des zones d’expédition et tarifs associés.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Paiements : </a:t>
            </a:r>
            <a:r>
              <a:rPr lang="en-US" sz="2199" strike="noStrike" u="none">
                <a:solidFill>
                  <a:srgbClr val="000000"/>
                </a:solidFill>
                <a:latin typeface="Lexend Deca"/>
                <a:ea typeface="Lexend Deca"/>
                <a:cs typeface="Lexend Deca"/>
                <a:sym typeface="Lexend Deca"/>
              </a:rPr>
              <a:t>Activer et configurer les passerelles de paiement.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Comptes et confidentialité :</a:t>
            </a:r>
            <a:r>
              <a:rPr lang="en-US" sz="2199" strike="noStrike" u="none">
                <a:solidFill>
                  <a:srgbClr val="000000"/>
                </a:solidFill>
                <a:latin typeface="Lexend Deca"/>
                <a:ea typeface="Lexend Deca"/>
                <a:cs typeface="Lexend Deca"/>
                <a:sym typeface="Lexend Deca"/>
              </a:rPr>
              <a:t> Paramètres des comptes clients et politique de confidentialité. </a:t>
            </a:r>
          </a:p>
          <a:p>
            <a:pPr algn="just" marL="474978" indent="-237489" lvl="1">
              <a:lnSpc>
                <a:spcPts val="3079"/>
              </a:lnSpc>
              <a:buFont typeface="Arial"/>
              <a:buChar char="•"/>
            </a:pPr>
            <a:r>
              <a:rPr lang="en-US" sz="2199" strike="noStrike" u="sng">
                <a:solidFill>
                  <a:srgbClr val="577989"/>
                </a:solidFill>
                <a:latin typeface="Lexend Deca"/>
                <a:ea typeface="Lexend Deca"/>
                <a:cs typeface="Lexend Deca"/>
                <a:sym typeface="Lexend Deca"/>
              </a:rPr>
              <a:t>E-mails : </a:t>
            </a:r>
            <a:r>
              <a:rPr lang="en-US" sz="2199" strike="noStrike" u="none">
                <a:solidFill>
                  <a:srgbClr val="000000"/>
                </a:solidFill>
                <a:latin typeface="Lexend Deca"/>
                <a:ea typeface="Lexend Deca"/>
                <a:cs typeface="Lexend Deca"/>
                <a:sym typeface="Lexend Deca"/>
              </a:rPr>
              <a:t>Personnalisation des notifications automatiques envoyées aux clients</a:t>
            </a:r>
          </a:p>
        </p:txBody>
      </p:sp>
      <p:sp>
        <p:nvSpPr>
          <p:cNvPr name="TextBox 8" id="8"/>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14</a:t>
            </a:r>
          </a:p>
        </p:txBody>
      </p:sp>
    </p:spTree>
  </p:cSld>
  <p:clrMapOvr>
    <a:masterClrMapping/>
  </p:clrMapOvr>
  <p:transition spd="slow">
    <p:push dir="l"/>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325849" y="3677614"/>
            <a:ext cx="5682232" cy="2706163"/>
          </a:xfrm>
          <a:custGeom>
            <a:avLst/>
            <a:gdLst/>
            <a:ahLst/>
            <a:cxnLst/>
            <a:rect r="r" b="b" t="t" l="l"/>
            <a:pathLst>
              <a:path h="2706163" w="5682232">
                <a:moveTo>
                  <a:pt x="0" y="0"/>
                </a:moveTo>
                <a:lnTo>
                  <a:pt x="5682233" y="0"/>
                </a:lnTo>
                <a:lnTo>
                  <a:pt x="5682233" y="2706163"/>
                </a:lnTo>
                <a:lnTo>
                  <a:pt x="0" y="2706163"/>
                </a:lnTo>
                <a:lnTo>
                  <a:pt x="0" y="0"/>
                </a:lnTo>
                <a:close/>
              </a:path>
            </a:pathLst>
          </a:custGeom>
          <a:blipFill>
            <a:blip r:embed="rId2"/>
            <a:stretch>
              <a:fillRect l="0" t="0" r="0" b="0"/>
            </a:stretch>
          </a:blipFill>
        </p:spPr>
      </p:sp>
      <p:sp>
        <p:nvSpPr>
          <p:cNvPr name="Freeform 3" id="3"/>
          <p:cNvSpPr/>
          <p:nvPr/>
        </p:nvSpPr>
        <p:spPr>
          <a:xfrm flipH="false" flipV="false" rot="0">
            <a:off x="16035701" y="7033141"/>
            <a:ext cx="1972381" cy="2061722"/>
          </a:xfrm>
          <a:custGeom>
            <a:avLst/>
            <a:gdLst/>
            <a:ahLst/>
            <a:cxnLst/>
            <a:rect r="r" b="b" t="t" l="l"/>
            <a:pathLst>
              <a:path h="2061722" w="1972381">
                <a:moveTo>
                  <a:pt x="0" y="0"/>
                </a:moveTo>
                <a:lnTo>
                  <a:pt x="1972381" y="0"/>
                </a:lnTo>
                <a:lnTo>
                  <a:pt x="1972381" y="2061722"/>
                </a:lnTo>
                <a:lnTo>
                  <a:pt x="0" y="2061722"/>
                </a:lnTo>
                <a:lnTo>
                  <a:pt x="0" y="0"/>
                </a:lnTo>
                <a:close/>
              </a:path>
            </a:pathLst>
          </a:custGeom>
          <a:blipFill>
            <a:blip r:embed="rId3"/>
            <a:stretch>
              <a:fillRect l="0" t="0" r="0" b="0"/>
            </a:stretch>
          </a:blipFill>
        </p:spPr>
      </p:sp>
      <p:sp>
        <p:nvSpPr>
          <p:cNvPr name="TextBox 4" id="4"/>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X -  Configuration du chatbot Tidio</a:t>
            </a:r>
          </a:p>
        </p:txBody>
      </p:sp>
      <p:sp>
        <p:nvSpPr>
          <p:cNvPr name="TextBox 5" id="5"/>
          <p:cNvSpPr txBox="true"/>
          <p:nvPr/>
        </p:nvSpPr>
        <p:spPr>
          <a:xfrm rot="0">
            <a:off x="559837" y="1846198"/>
            <a:ext cx="17142667" cy="116332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Le chatbot Tidio est une solution de chat en direct qui permet de communiquer en temps réel avec les utilisateurs de la boutique en ligne. Ce plugin permet de répondre rapidement aux questions des clients, améliorant ainsi l’expérience utilisateur. </a:t>
            </a:r>
          </a:p>
        </p:txBody>
      </p:sp>
      <p:sp>
        <p:nvSpPr>
          <p:cNvPr name="TextBox 6" id="6"/>
          <p:cNvSpPr txBox="true"/>
          <p:nvPr/>
        </p:nvSpPr>
        <p:spPr>
          <a:xfrm rot="0">
            <a:off x="559837" y="3400043"/>
            <a:ext cx="6137315" cy="422275"/>
          </a:xfrm>
          <a:prstGeom prst="rect">
            <a:avLst/>
          </a:prstGeom>
        </p:spPr>
        <p:txBody>
          <a:bodyPr anchor="t" rtlCol="false" tIns="0" lIns="0" bIns="0" rIns="0">
            <a:spAutoFit/>
          </a:bodyPr>
          <a:lstStyle/>
          <a:p>
            <a:pPr algn="ctr" marL="0" indent="0" lvl="0">
              <a:lnSpc>
                <a:spcPts val="3499"/>
              </a:lnSpc>
              <a:spcBef>
                <a:spcPct val="0"/>
              </a:spcBef>
            </a:pPr>
            <a:r>
              <a:rPr lang="en-US" sz="2499" strike="noStrike" u="none">
                <a:solidFill>
                  <a:srgbClr val="00BF63"/>
                </a:solidFill>
                <a:latin typeface="Fredoka"/>
                <a:ea typeface="Fredoka"/>
                <a:cs typeface="Fredoka"/>
                <a:sym typeface="Fredoka"/>
              </a:rPr>
              <a:t>Installation et activation du plugin Tidio</a:t>
            </a:r>
          </a:p>
        </p:txBody>
      </p:sp>
      <p:sp>
        <p:nvSpPr>
          <p:cNvPr name="TextBox 7" id="7"/>
          <p:cNvSpPr txBox="true"/>
          <p:nvPr/>
        </p:nvSpPr>
        <p:spPr>
          <a:xfrm rot="0">
            <a:off x="1028700" y="4124014"/>
            <a:ext cx="11036618" cy="1454405"/>
          </a:xfrm>
          <a:prstGeom prst="rect">
            <a:avLst/>
          </a:prstGeom>
        </p:spPr>
        <p:txBody>
          <a:bodyPr anchor="t" rtlCol="false" tIns="0" lIns="0" bIns="0" rIns="0">
            <a:spAutoFit/>
          </a:bodyPr>
          <a:lstStyle/>
          <a:p>
            <a:pPr algn="just" marL="474978" indent="-237489" lvl="1">
              <a:lnSpc>
                <a:spcPts val="3937"/>
              </a:lnSpc>
              <a:buAutoNum type="arabicPeriod" startAt="1"/>
            </a:pPr>
            <a:r>
              <a:rPr lang="en-US" sz="2199">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Aller dans le menu Extensions &gt; Ajouter sur votre tableau de bord WordPress. </a:t>
            </a:r>
          </a:p>
          <a:p>
            <a:pPr algn="just" marL="474978" indent="-237489" lvl="1">
              <a:lnSpc>
                <a:spcPts val="3937"/>
              </a:lnSpc>
              <a:buAutoNum type="arabicPeriod" startAt="1"/>
            </a:pP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Rechercher Tidio Chat dans la barre de recherche. </a:t>
            </a:r>
          </a:p>
          <a:p>
            <a:pPr algn="just" marL="474978" indent="-237489" lvl="1">
              <a:lnSpc>
                <a:spcPts val="3937"/>
              </a:lnSpc>
              <a:buAutoNum type="arabicPeriod" startAt="1"/>
            </a:pP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Cliquer sur Installer, puis sur Activer une fois l’installation terminée.</a:t>
            </a:r>
          </a:p>
        </p:txBody>
      </p:sp>
      <p:sp>
        <p:nvSpPr>
          <p:cNvPr name="TextBox 8" id="8"/>
          <p:cNvSpPr txBox="true"/>
          <p:nvPr/>
        </p:nvSpPr>
        <p:spPr>
          <a:xfrm rot="0">
            <a:off x="559837" y="6336152"/>
            <a:ext cx="3254812" cy="422275"/>
          </a:xfrm>
          <a:prstGeom prst="rect">
            <a:avLst/>
          </a:prstGeom>
        </p:spPr>
        <p:txBody>
          <a:bodyPr anchor="t" rtlCol="false" tIns="0" lIns="0" bIns="0" rIns="0">
            <a:spAutoFit/>
          </a:bodyPr>
          <a:lstStyle/>
          <a:p>
            <a:pPr algn="ctr" marL="0" indent="0" lvl="0">
              <a:lnSpc>
                <a:spcPts val="3499"/>
              </a:lnSpc>
              <a:spcBef>
                <a:spcPct val="0"/>
              </a:spcBef>
            </a:pPr>
            <a:r>
              <a:rPr lang="en-US" sz="2499" strike="noStrike" u="none">
                <a:solidFill>
                  <a:srgbClr val="00BF63"/>
                </a:solidFill>
                <a:latin typeface="Fredoka"/>
                <a:ea typeface="Fredoka"/>
                <a:cs typeface="Fredoka"/>
                <a:sym typeface="Fredoka"/>
              </a:rPr>
              <a:t>Configuration initiale</a:t>
            </a:r>
          </a:p>
        </p:txBody>
      </p:sp>
      <p:sp>
        <p:nvSpPr>
          <p:cNvPr name="TextBox 9" id="9"/>
          <p:cNvSpPr txBox="true"/>
          <p:nvPr/>
        </p:nvSpPr>
        <p:spPr>
          <a:xfrm rot="0">
            <a:off x="1028700" y="7053703"/>
            <a:ext cx="13719169" cy="2530222"/>
          </a:xfrm>
          <a:prstGeom prst="rect">
            <a:avLst/>
          </a:prstGeom>
        </p:spPr>
        <p:txBody>
          <a:bodyPr anchor="t" rtlCol="false" tIns="0" lIns="0" bIns="0" rIns="0">
            <a:spAutoFit/>
          </a:bodyPr>
          <a:lstStyle/>
          <a:p>
            <a:pPr algn="just" marL="474978" indent="-237489" lvl="1">
              <a:lnSpc>
                <a:spcPts val="4091"/>
              </a:lnSpc>
              <a:buAutoNum type="arabicPeriod" startAt="1"/>
            </a:pPr>
            <a:r>
              <a:rPr lang="en-US" sz="2199">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Après l’activation, un message de bienvenue s’affiche vous invitant à créer un compte Tidio. </a:t>
            </a:r>
          </a:p>
          <a:p>
            <a:pPr algn="just" marL="474978" indent="-237489" lvl="1">
              <a:lnSpc>
                <a:spcPts val="4091"/>
              </a:lnSpc>
              <a:buAutoNum type="arabicPeriod" startAt="1"/>
            </a:pPr>
            <a:r>
              <a:rPr lang="en-US" sz="2199" strike="noStrike" u="none">
                <a:solidFill>
                  <a:srgbClr val="000000"/>
                </a:solidFill>
                <a:latin typeface="Lexend Deca"/>
                <a:ea typeface="Lexend Deca"/>
                <a:cs typeface="Lexend Deca"/>
                <a:sym typeface="Lexend Deca"/>
              </a:rPr>
              <a:t> Cliquez sur Créer un compte ou Se connecter, puis suivez les instructions pour connecter votre site WordPress à Tidio. </a:t>
            </a:r>
          </a:p>
          <a:p>
            <a:pPr algn="just" marL="474978" indent="-237489" lvl="1">
              <a:lnSpc>
                <a:spcPts val="4091"/>
              </a:lnSpc>
              <a:buAutoNum type="arabicPeriod" startAt="1"/>
            </a:pPr>
            <a:r>
              <a:rPr lang="en-US" sz="2199" strike="noStrike" u="none">
                <a:solidFill>
                  <a:srgbClr val="000000"/>
                </a:solidFill>
                <a:latin typeface="Lexend Deca"/>
                <a:ea typeface="Lexend Deca"/>
                <a:cs typeface="Lexend Deca"/>
                <a:sym typeface="Lexend Deca"/>
              </a:rPr>
              <a:t> Une fois connecté, vous serez dirigé vers le tableau de bord Tidio où vous pourrez personnaliser votre chatbot</a:t>
            </a:r>
          </a:p>
        </p:txBody>
      </p:sp>
      <p:sp>
        <p:nvSpPr>
          <p:cNvPr name="TextBox 10" id="10"/>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15</a:t>
            </a:r>
          </a:p>
        </p:txBody>
      </p:sp>
    </p:spTree>
  </p:cSld>
  <p:clrMapOvr>
    <a:masterClrMapping/>
  </p:clrMapOvr>
  <p:transition spd="slow">
    <p:push dir="l"/>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933446" y="3009518"/>
            <a:ext cx="3769058" cy="6356958"/>
          </a:xfrm>
          <a:custGeom>
            <a:avLst/>
            <a:gdLst/>
            <a:ahLst/>
            <a:cxnLst/>
            <a:rect r="r" b="b" t="t" l="l"/>
            <a:pathLst>
              <a:path h="6356958" w="3769058">
                <a:moveTo>
                  <a:pt x="0" y="0"/>
                </a:moveTo>
                <a:lnTo>
                  <a:pt x="3769058" y="0"/>
                </a:lnTo>
                <a:lnTo>
                  <a:pt x="3769058" y="6356958"/>
                </a:lnTo>
                <a:lnTo>
                  <a:pt x="0" y="6356958"/>
                </a:lnTo>
                <a:lnTo>
                  <a:pt x="0" y="0"/>
                </a:lnTo>
                <a:close/>
              </a:path>
            </a:pathLst>
          </a:custGeom>
          <a:blipFill>
            <a:blip r:embed="rId2"/>
            <a:stretch>
              <a:fillRect l="-3094" t="0" r="0" b="0"/>
            </a:stretch>
          </a:blipFill>
        </p:spPr>
      </p:sp>
      <p:sp>
        <p:nvSpPr>
          <p:cNvPr name="TextBox 3" id="3"/>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X -  Configuration du chatbot Tidio</a:t>
            </a:r>
          </a:p>
        </p:txBody>
      </p:sp>
      <p:sp>
        <p:nvSpPr>
          <p:cNvPr name="TextBox 4" id="4"/>
          <p:cNvSpPr txBox="true"/>
          <p:nvPr/>
        </p:nvSpPr>
        <p:spPr>
          <a:xfrm rot="0">
            <a:off x="559837" y="1846198"/>
            <a:ext cx="17142667" cy="116332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Le chatbot Tidio est une solution de chat en direct qui permet de communiquer en temps réel avec les utilisateurs de la boutique en ligne. Ce plugin permet de répondre rapidement aux questions des clients, améliorant ainsi l’expérience utilisateur. </a:t>
            </a:r>
          </a:p>
        </p:txBody>
      </p:sp>
      <p:sp>
        <p:nvSpPr>
          <p:cNvPr name="TextBox 5" id="5"/>
          <p:cNvSpPr txBox="true"/>
          <p:nvPr/>
        </p:nvSpPr>
        <p:spPr>
          <a:xfrm rot="0">
            <a:off x="559837" y="3400043"/>
            <a:ext cx="4311968" cy="422275"/>
          </a:xfrm>
          <a:prstGeom prst="rect">
            <a:avLst/>
          </a:prstGeom>
        </p:spPr>
        <p:txBody>
          <a:bodyPr anchor="t" rtlCol="false" tIns="0" lIns="0" bIns="0" rIns="0">
            <a:spAutoFit/>
          </a:bodyPr>
          <a:lstStyle/>
          <a:p>
            <a:pPr algn="l" marL="0" indent="0" lvl="0">
              <a:lnSpc>
                <a:spcPts val="3499"/>
              </a:lnSpc>
              <a:spcBef>
                <a:spcPct val="0"/>
              </a:spcBef>
            </a:pPr>
            <a:r>
              <a:rPr lang="en-US" sz="2499">
                <a:solidFill>
                  <a:srgbClr val="00BF63"/>
                </a:solidFill>
                <a:latin typeface="Fredoka"/>
                <a:ea typeface="Fredoka"/>
                <a:cs typeface="Fredoka"/>
                <a:sym typeface="Fredoka"/>
              </a:rPr>
              <a:t>Per</a:t>
            </a:r>
            <a:r>
              <a:rPr lang="en-US" sz="2499" strike="noStrike" u="none">
                <a:solidFill>
                  <a:srgbClr val="00BF63"/>
                </a:solidFill>
                <a:latin typeface="Fredoka"/>
                <a:ea typeface="Fredoka"/>
                <a:cs typeface="Fredoka"/>
                <a:sym typeface="Fredoka"/>
              </a:rPr>
              <a:t>son</a:t>
            </a:r>
            <a:r>
              <a:rPr lang="en-US" sz="2499" strike="noStrike" u="none">
                <a:solidFill>
                  <a:srgbClr val="00BF63"/>
                </a:solidFill>
                <a:latin typeface="Fredoka"/>
                <a:ea typeface="Fredoka"/>
                <a:cs typeface="Fredoka"/>
                <a:sym typeface="Fredoka"/>
              </a:rPr>
              <a:t>n</a:t>
            </a:r>
            <a:r>
              <a:rPr lang="en-US" sz="2499" strike="noStrike" u="none">
                <a:solidFill>
                  <a:srgbClr val="00BF63"/>
                </a:solidFill>
                <a:latin typeface="Fredoka"/>
                <a:ea typeface="Fredoka"/>
                <a:cs typeface="Fredoka"/>
                <a:sym typeface="Fredoka"/>
              </a:rPr>
              <a:t>a</a:t>
            </a:r>
            <a:r>
              <a:rPr lang="en-US" sz="2499" strike="noStrike" u="none">
                <a:solidFill>
                  <a:srgbClr val="00BF63"/>
                </a:solidFill>
                <a:latin typeface="Fredoka"/>
                <a:ea typeface="Fredoka"/>
                <a:cs typeface="Fredoka"/>
                <a:sym typeface="Fredoka"/>
              </a:rPr>
              <a:t>l</a:t>
            </a:r>
            <a:r>
              <a:rPr lang="en-US" sz="2499" strike="noStrike" u="none">
                <a:solidFill>
                  <a:srgbClr val="00BF63"/>
                </a:solidFill>
                <a:latin typeface="Fredoka"/>
                <a:ea typeface="Fredoka"/>
                <a:cs typeface="Fredoka"/>
                <a:sym typeface="Fredoka"/>
              </a:rPr>
              <a:t>i</a:t>
            </a:r>
            <a:r>
              <a:rPr lang="en-US" sz="2499" strike="noStrike" u="none">
                <a:solidFill>
                  <a:srgbClr val="00BF63"/>
                </a:solidFill>
                <a:latin typeface="Fredoka"/>
                <a:ea typeface="Fredoka"/>
                <a:cs typeface="Fredoka"/>
                <a:sym typeface="Fredoka"/>
              </a:rPr>
              <a:t>s</a:t>
            </a:r>
            <a:r>
              <a:rPr lang="en-US" sz="2499" strike="noStrike" u="none">
                <a:solidFill>
                  <a:srgbClr val="00BF63"/>
                </a:solidFill>
                <a:latin typeface="Fredoka"/>
                <a:ea typeface="Fredoka"/>
                <a:cs typeface="Fredoka"/>
                <a:sym typeface="Fredoka"/>
              </a:rPr>
              <a:t>ation du </a:t>
            </a:r>
            <a:r>
              <a:rPr lang="en-US" sz="2499" strike="noStrike" u="none">
                <a:solidFill>
                  <a:srgbClr val="00BF63"/>
                </a:solidFill>
                <a:latin typeface="Fredoka"/>
                <a:ea typeface="Fredoka"/>
                <a:cs typeface="Fredoka"/>
                <a:sym typeface="Fredoka"/>
              </a:rPr>
              <a:t>chatb</a:t>
            </a:r>
            <a:r>
              <a:rPr lang="en-US" sz="2499" strike="noStrike" u="none">
                <a:solidFill>
                  <a:srgbClr val="00BF63"/>
                </a:solidFill>
                <a:latin typeface="Fredoka"/>
                <a:ea typeface="Fredoka"/>
                <a:cs typeface="Fredoka"/>
                <a:sym typeface="Fredoka"/>
              </a:rPr>
              <a:t>o</a:t>
            </a:r>
            <a:r>
              <a:rPr lang="en-US" sz="2499" strike="noStrike" u="none">
                <a:solidFill>
                  <a:srgbClr val="00BF63"/>
                </a:solidFill>
                <a:latin typeface="Fredoka"/>
                <a:ea typeface="Fredoka"/>
                <a:cs typeface="Fredoka"/>
                <a:sym typeface="Fredoka"/>
              </a:rPr>
              <a:t>t</a:t>
            </a:r>
          </a:p>
        </p:txBody>
      </p:sp>
      <p:sp>
        <p:nvSpPr>
          <p:cNvPr name="TextBox 6" id="6"/>
          <p:cNvSpPr txBox="true"/>
          <p:nvPr/>
        </p:nvSpPr>
        <p:spPr>
          <a:xfrm rot="0">
            <a:off x="748782" y="3955480"/>
            <a:ext cx="12500688" cy="5291964"/>
          </a:xfrm>
          <a:prstGeom prst="rect">
            <a:avLst/>
          </a:prstGeom>
        </p:spPr>
        <p:txBody>
          <a:bodyPr anchor="t" rtlCol="false" tIns="0" lIns="0" bIns="0" rIns="0">
            <a:spAutoFit/>
          </a:bodyPr>
          <a:lstStyle/>
          <a:p>
            <a:pPr algn="just">
              <a:lnSpc>
                <a:spcPts val="4245"/>
              </a:lnSpc>
            </a:pPr>
            <a:r>
              <a:rPr lang="en-US" sz="2199">
                <a:solidFill>
                  <a:srgbClr val="000000"/>
                </a:solidFill>
                <a:latin typeface="Lexend Deca"/>
                <a:ea typeface="Lexend Deca"/>
                <a:cs typeface="Lexend Deca"/>
                <a:sym typeface="Lexend Deca"/>
              </a:rPr>
              <a:t>Une fois </a:t>
            </a:r>
            <a:r>
              <a:rPr lang="en-US" sz="2199" strike="noStrike" u="none">
                <a:solidFill>
                  <a:srgbClr val="000000"/>
                </a:solidFill>
                <a:latin typeface="Lexend Deca"/>
                <a:ea typeface="Lexend Deca"/>
                <a:cs typeface="Lexend Deca"/>
                <a:sym typeface="Lexend Deca"/>
              </a:rPr>
              <a:t>le compte créé, voici les étapes pour personnaliser le chatbot : </a:t>
            </a:r>
          </a:p>
          <a:p>
            <a:pPr algn="just" marL="474978" indent="-237489" lvl="1">
              <a:lnSpc>
                <a:spcPts val="4245"/>
              </a:lnSpc>
              <a:buFont typeface="Arial"/>
              <a:buChar char="•"/>
            </a:pPr>
            <a:r>
              <a:rPr lang="en-US" sz="2199" strike="noStrike" u="sng">
                <a:solidFill>
                  <a:srgbClr val="577989"/>
                </a:solidFill>
                <a:latin typeface="Lexend Deca"/>
                <a:ea typeface="Lexend Deca"/>
                <a:cs typeface="Lexend Deca"/>
                <a:sym typeface="Lexend Deca"/>
              </a:rPr>
              <a:t>Choisir un chatbot :</a:t>
            </a:r>
            <a:r>
              <a:rPr lang="en-US" sz="2199" strike="noStrike" u="none">
                <a:solidFill>
                  <a:srgbClr val="000000"/>
                </a:solidFill>
                <a:latin typeface="Lexend Deca"/>
                <a:ea typeface="Lexend Deca"/>
                <a:cs typeface="Lexend Deca"/>
                <a:sym typeface="Lexend Deca"/>
              </a:rPr>
              <a:t> Tidio propose plusieurs modèles de chatbots. Vous pouvez en choisir un qui correspond à vos besoins</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ou</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créer un chatbot personnalisé. </a:t>
            </a:r>
          </a:p>
          <a:p>
            <a:pPr algn="just" marL="474978" indent="-237489" lvl="1">
              <a:lnSpc>
                <a:spcPts val="4245"/>
              </a:lnSpc>
              <a:buFont typeface="Arial"/>
              <a:buChar char="•"/>
            </a:pPr>
            <a:r>
              <a:rPr lang="en-US" sz="2199" strike="noStrike" u="sng">
                <a:solidFill>
                  <a:srgbClr val="577989"/>
                </a:solidFill>
                <a:latin typeface="Lexend Deca"/>
                <a:ea typeface="Lexend Deca"/>
                <a:cs typeface="Lexend Deca"/>
                <a:sym typeface="Lexend Deca"/>
              </a:rPr>
              <a:t>Configurer les réponses automatiques :</a:t>
            </a:r>
            <a:r>
              <a:rPr lang="en-US" sz="2199" strike="noStrike" u="none">
                <a:solidFill>
                  <a:srgbClr val="000000"/>
                </a:solidFill>
                <a:latin typeface="Lexend Deca"/>
                <a:ea typeface="Lexend Deca"/>
                <a:cs typeface="Lexend Deca"/>
                <a:sym typeface="Lexend Deca"/>
              </a:rPr>
              <a:t> Définissez des réponses automatiques pour que le chatbot réponde aux questions fréquemment posées. Cela permet d’automatiser certaines interactions et de gagner du temps. </a:t>
            </a:r>
          </a:p>
          <a:p>
            <a:pPr algn="just" marL="474978" indent="-237489" lvl="1">
              <a:lnSpc>
                <a:spcPts val="4245"/>
              </a:lnSpc>
              <a:buFont typeface="Arial"/>
              <a:buChar char="•"/>
            </a:pPr>
            <a:r>
              <a:rPr lang="en-US" sz="2199" strike="noStrike" u="sng">
                <a:solidFill>
                  <a:srgbClr val="577989"/>
                </a:solidFill>
                <a:latin typeface="Lexend Deca"/>
                <a:ea typeface="Lexend Deca"/>
                <a:cs typeface="Lexend Deca"/>
                <a:sym typeface="Lexend Deca"/>
              </a:rPr>
              <a:t>Personnaliser l’apparence du chatbot :</a:t>
            </a:r>
            <a:r>
              <a:rPr lang="en-US" sz="2199" strike="noStrike" u="none">
                <a:solidFill>
                  <a:srgbClr val="577989"/>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Modifiez les couleurs, le texte et le logo du chatbot pour qu’il s’intègre parfaitement à votre design de site. </a:t>
            </a:r>
          </a:p>
          <a:p>
            <a:pPr algn="just" marL="474978" indent="-237489" lvl="1">
              <a:lnSpc>
                <a:spcPts val="4245"/>
              </a:lnSpc>
              <a:buFont typeface="Arial"/>
              <a:buChar char="•"/>
            </a:pPr>
            <a:r>
              <a:rPr lang="en-US" sz="2199" strike="noStrike" u="sng">
                <a:solidFill>
                  <a:srgbClr val="577989"/>
                </a:solidFill>
                <a:latin typeface="Lexend Deca"/>
                <a:ea typeface="Lexend Deca"/>
                <a:cs typeface="Lexend Deca"/>
                <a:sym typeface="Lexend Deca"/>
              </a:rPr>
              <a:t>Activer les notifications : </a:t>
            </a:r>
            <a:r>
              <a:rPr lang="en-US" sz="2199" strike="noStrike" u="none">
                <a:solidFill>
                  <a:srgbClr val="000000"/>
                </a:solidFill>
                <a:latin typeface="Lexend Deca"/>
                <a:ea typeface="Lexend Deca"/>
                <a:cs typeface="Lexend Deca"/>
                <a:sym typeface="Lexend Deca"/>
              </a:rPr>
              <a:t>Configurez les notifications pour être averti lorsque vous recevez un message ou une question de la part d’un utilisateur.</a:t>
            </a:r>
            <a:r>
              <a:rPr lang="en-US" sz="2199" strike="noStrike" u="none">
                <a:solidFill>
                  <a:srgbClr val="000000"/>
                </a:solidFill>
                <a:latin typeface="Lexend Deca"/>
                <a:ea typeface="Lexend Deca"/>
                <a:cs typeface="Lexend Deca"/>
                <a:sym typeface="Lexend Deca"/>
              </a:rPr>
              <a:t> </a:t>
            </a:r>
          </a:p>
        </p:txBody>
      </p:sp>
      <p:sp>
        <p:nvSpPr>
          <p:cNvPr name="TextBox 7" id="7"/>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16</a:t>
            </a:r>
          </a:p>
        </p:txBody>
      </p:sp>
    </p:spTree>
  </p:cSld>
  <p:clrMapOvr>
    <a:masterClrMapping/>
  </p:clrMapOvr>
  <p:transition spd="slow">
    <p:push dir="l"/>
  </p:transition>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69362" y="660400"/>
            <a:ext cx="12316408"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XI - Personnalisation de l’apparence du site </a:t>
            </a:r>
          </a:p>
        </p:txBody>
      </p:sp>
      <p:sp>
        <p:nvSpPr>
          <p:cNvPr name="TextBox 3" id="3"/>
          <p:cNvSpPr txBox="true"/>
          <p:nvPr/>
        </p:nvSpPr>
        <p:spPr>
          <a:xfrm rot="0">
            <a:off x="569362" y="1546808"/>
            <a:ext cx="17259300"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Une fois le thème Blocksy et le starter template “Gadgets” installés, il est important de personnaliser l’apparence du site pour qu’elle corresponde à l’identité visuelle souhaitée.</a:t>
            </a:r>
          </a:p>
        </p:txBody>
      </p:sp>
      <p:sp>
        <p:nvSpPr>
          <p:cNvPr name="TextBox 4" id="4"/>
          <p:cNvSpPr txBox="true"/>
          <p:nvPr/>
        </p:nvSpPr>
        <p:spPr>
          <a:xfrm rot="0">
            <a:off x="569362" y="2576778"/>
            <a:ext cx="5219581"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Accès à l’outil de personnalisation</a:t>
            </a:r>
          </a:p>
        </p:txBody>
      </p:sp>
      <p:sp>
        <p:nvSpPr>
          <p:cNvPr name="TextBox 5" id="5"/>
          <p:cNvSpPr txBox="true"/>
          <p:nvPr/>
        </p:nvSpPr>
        <p:spPr>
          <a:xfrm rot="0">
            <a:off x="1028700" y="3256229"/>
            <a:ext cx="15844481" cy="116332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La personnalisation se fait via le menu : </a:t>
            </a:r>
          </a:p>
          <a:p>
            <a:pPr algn="just" marL="474978" indent="-237489" lvl="1">
              <a:lnSpc>
                <a:spcPts val="3079"/>
              </a:lnSpc>
              <a:buFont typeface="Arial"/>
              <a:buChar char="•"/>
            </a:pPr>
            <a:r>
              <a:rPr lang="en-US" sz="2199" strike="noStrike" u="none">
                <a:solidFill>
                  <a:srgbClr val="000000"/>
                </a:solidFill>
                <a:latin typeface="Etna Sans Serif"/>
                <a:ea typeface="Etna Sans Serif"/>
                <a:cs typeface="Etna Sans Serif"/>
                <a:sym typeface="Etna Sans Serif"/>
              </a:rPr>
              <a:t>Apparence &gt; Personnaliser </a:t>
            </a:r>
          </a:p>
          <a:p>
            <a:pPr algn="just">
              <a:lnSpc>
                <a:spcPts val="3079"/>
              </a:lnSpc>
            </a:pPr>
            <a:r>
              <a:rPr lang="en-US" sz="2199" strike="noStrike" u="none">
                <a:solidFill>
                  <a:srgbClr val="000000"/>
                </a:solidFill>
                <a:latin typeface="Lexend Deca"/>
                <a:ea typeface="Lexend Deca"/>
                <a:cs typeface="Lexend Deca"/>
                <a:sym typeface="Lexend Deca"/>
              </a:rPr>
              <a:t>Cela ouvre l’outil de personnalisation en temps réel de WordPress, où plusieurs aspects visuels peuvent être modifiés.</a:t>
            </a:r>
          </a:p>
        </p:txBody>
      </p:sp>
      <p:sp>
        <p:nvSpPr>
          <p:cNvPr name="TextBox 6" id="6"/>
          <p:cNvSpPr txBox="true"/>
          <p:nvPr/>
        </p:nvSpPr>
        <p:spPr>
          <a:xfrm rot="0">
            <a:off x="569362" y="4721225"/>
            <a:ext cx="4084320"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Éléments personnalisables</a:t>
            </a:r>
          </a:p>
        </p:txBody>
      </p:sp>
      <p:sp>
        <p:nvSpPr>
          <p:cNvPr name="TextBox 7" id="7"/>
          <p:cNvSpPr txBox="true"/>
          <p:nvPr/>
        </p:nvSpPr>
        <p:spPr>
          <a:xfrm rot="0">
            <a:off x="1028700" y="5381625"/>
            <a:ext cx="15700565" cy="3241676"/>
          </a:xfrm>
          <a:prstGeom prst="rect">
            <a:avLst/>
          </a:prstGeom>
        </p:spPr>
        <p:txBody>
          <a:bodyPr anchor="t" rtlCol="false" tIns="0" lIns="0" bIns="0" rIns="0">
            <a:spAutoFit/>
          </a:bodyPr>
          <a:lstStyle/>
          <a:p>
            <a:pPr algn="just" marL="474978" indent="-237489" lvl="1">
              <a:lnSpc>
                <a:spcPts val="3739"/>
              </a:lnSpc>
              <a:buFont typeface="Arial"/>
              <a:buChar char="•"/>
            </a:pPr>
            <a:r>
              <a:rPr lang="en-US" sz="2199" strike="noStrike" u="sng">
                <a:solidFill>
                  <a:srgbClr val="577989"/>
                </a:solidFill>
                <a:latin typeface="Lexend Deca"/>
                <a:ea typeface="Lexend Deca"/>
                <a:cs typeface="Lexend Deca"/>
                <a:sym typeface="Lexend Deca"/>
              </a:rPr>
              <a:t>Identité du site :</a:t>
            </a:r>
            <a:r>
              <a:rPr lang="en-US" sz="2199" strike="noStrike" u="none">
                <a:solidFill>
                  <a:srgbClr val="000000"/>
                </a:solidFill>
                <a:latin typeface="Lexend Deca"/>
                <a:ea typeface="Lexend Deca"/>
                <a:cs typeface="Lexend Deca"/>
                <a:sym typeface="Lexend Deca"/>
              </a:rPr>
              <a:t> Logo, titre du site, slogan et icône du site (favicon). </a:t>
            </a:r>
          </a:p>
          <a:p>
            <a:pPr algn="just" marL="474978" indent="-237489" lvl="1">
              <a:lnSpc>
                <a:spcPts val="3739"/>
              </a:lnSpc>
              <a:buFont typeface="Arial"/>
              <a:buChar char="•"/>
            </a:pPr>
            <a:r>
              <a:rPr lang="en-US" sz="2199" strike="noStrike" u="none">
                <a:solidFill>
                  <a:srgbClr val="000000"/>
                </a:solidFill>
                <a:latin typeface="Lexend Deca"/>
                <a:ea typeface="Lexend Deca"/>
                <a:cs typeface="Lexend Deca"/>
                <a:sym typeface="Lexend Deca"/>
              </a:rPr>
              <a:t>En-tête : Structure de l’en-tête (menu, logo, bouton, etc.) avec possibilité de modifier les blocs. </a:t>
            </a:r>
          </a:p>
          <a:p>
            <a:pPr algn="just" marL="474978" indent="-237489" lvl="1">
              <a:lnSpc>
                <a:spcPts val="3739"/>
              </a:lnSpc>
              <a:buFont typeface="Arial"/>
              <a:buChar char="•"/>
            </a:pPr>
            <a:r>
              <a:rPr lang="en-US" sz="2199" strike="noStrike" u="sng">
                <a:solidFill>
                  <a:srgbClr val="577989"/>
                </a:solidFill>
                <a:latin typeface="Lexend Deca"/>
                <a:ea typeface="Lexend Deca"/>
                <a:cs typeface="Lexend Deca"/>
                <a:sym typeface="Lexend Deca"/>
              </a:rPr>
              <a:t>Pied de page :</a:t>
            </a:r>
            <a:r>
              <a:rPr lang="en-US" sz="2199" strike="noStrike" u="none">
                <a:solidFill>
                  <a:srgbClr val="000000"/>
                </a:solidFill>
                <a:latin typeface="Lexend Deca"/>
                <a:ea typeface="Lexend Deca"/>
                <a:cs typeface="Lexend Deca"/>
                <a:sym typeface="Lexend Deca"/>
              </a:rPr>
              <a:t> Modifier le contenu et les colonnes du pied de page. </a:t>
            </a:r>
          </a:p>
          <a:p>
            <a:pPr algn="just" marL="474978" indent="-237489" lvl="1">
              <a:lnSpc>
                <a:spcPts val="3739"/>
              </a:lnSpc>
              <a:buFont typeface="Arial"/>
              <a:buChar char="•"/>
            </a:pPr>
            <a:r>
              <a:rPr lang="en-US" sz="2199" strike="noStrike" u="sng">
                <a:solidFill>
                  <a:srgbClr val="577989"/>
                </a:solidFill>
                <a:latin typeface="Lexend Deca"/>
                <a:ea typeface="Lexend Deca"/>
                <a:cs typeface="Lexend Deca"/>
                <a:sym typeface="Lexend Deca"/>
              </a:rPr>
              <a:t>Typographie :</a:t>
            </a:r>
            <a:r>
              <a:rPr lang="en-US" sz="2199" strike="noStrike" u="none">
                <a:solidFill>
                  <a:srgbClr val="000000"/>
                </a:solidFill>
                <a:latin typeface="Lexend Deca"/>
                <a:ea typeface="Lexend Deca"/>
                <a:cs typeface="Lexend Deca"/>
                <a:sym typeface="Lexend Deca"/>
              </a:rPr>
              <a:t> Choix des polices, tailles de texte, et interlignage. </a:t>
            </a:r>
          </a:p>
          <a:p>
            <a:pPr algn="just" marL="474978" indent="-237489" lvl="1">
              <a:lnSpc>
                <a:spcPts val="3739"/>
              </a:lnSpc>
              <a:buFont typeface="Arial"/>
              <a:buChar char="•"/>
            </a:pPr>
            <a:r>
              <a:rPr lang="en-US" sz="2199" strike="noStrike" u="sng">
                <a:solidFill>
                  <a:srgbClr val="577989"/>
                </a:solidFill>
                <a:latin typeface="Lexend Deca"/>
                <a:ea typeface="Lexend Deca"/>
                <a:cs typeface="Lexend Deca"/>
                <a:sym typeface="Lexend Deca"/>
              </a:rPr>
              <a:t>Couleurs :</a:t>
            </a:r>
            <a:r>
              <a:rPr lang="en-US" sz="2199" strike="noStrike" u="none">
                <a:solidFill>
                  <a:srgbClr val="000000"/>
                </a:solidFill>
                <a:latin typeface="Lexend Deca"/>
                <a:ea typeface="Lexend Deca"/>
                <a:cs typeface="Lexend Deca"/>
                <a:sym typeface="Lexend Deca"/>
              </a:rPr>
              <a:t> Définition des couleurs principales, des boutons, des liens, etc. </a:t>
            </a:r>
          </a:p>
          <a:p>
            <a:pPr algn="just" marL="474978" indent="-237489" lvl="1">
              <a:lnSpc>
                <a:spcPts val="3739"/>
              </a:lnSpc>
              <a:buFont typeface="Arial"/>
              <a:buChar char="•"/>
            </a:pPr>
            <a:r>
              <a:rPr lang="en-US" sz="2199" strike="noStrike" u="sng">
                <a:solidFill>
                  <a:srgbClr val="577989"/>
                </a:solidFill>
                <a:latin typeface="Lexend Deca"/>
                <a:ea typeface="Lexend Deca"/>
                <a:cs typeface="Lexend Deca"/>
                <a:sym typeface="Lexend Deca"/>
              </a:rPr>
              <a:t>Pages d’archives et articles : </a:t>
            </a:r>
            <a:r>
              <a:rPr lang="en-US" sz="2199" strike="noStrike" u="none">
                <a:solidFill>
                  <a:srgbClr val="000000"/>
                </a:solidFill>
                <a:latin typeface="Lexend Deca"/>
                <a:ea typeface="Lexend Deca"/>
                <a:cs typeface="Lexend Deca"/>
                <a:sym typeface="Lexend Deca"/>
              </a:rPr>
              <a:t>Personnalisation de l’affichage des articles, des catégories, et des pages de blog. </a:t>
            </a:r>
          </a:p>
          <a:p>
            <a:pPr algn="just" marL="474978" indent="-237489" lvl="1">
              <a:lnSpc>
                <a:spcPts val="3739"/>
              </a:lnSpc>
              <a:buFont typeface="Arial"/>
              <a:buChar char="•"/>
            </a:pPr>
            <a:r>
              <a:rPr lang="en-US" sz="2199" strike="noStrike" u="sng">
                <a:solidFill>
                  <a:srgbClr val="577989"/>
                </a:solidFill>
                <a:latin typeface="Lexend Deca"/>
                <a:ea typeface="Lexend Deca"/>
                <a:cs typeface="Lexend Deca"/>
                <a:sym typeface="Lexend Deca"/>
              </a:rPr>
              <a:t>Boutique : </a:t>
            </a:r>
            <a:r>
              <a:rPr lang="en-US" sz="2199" strike="noStrike" u="none">
                <a:solidFill>
                  <a:srgbClr val="000000"/>
                </a:solidFill>
                <a:latin typeface="Lexend Deca"/>
                <a:ea typeface="Lexend Deca"/>
                <a:cs typeface="Lexend Deca"/>
                <a:sym typeface="Lexend Deca"/>
              </a:rPr>
              <a:t>Apparence des pages WooCommerce (produits, panier, caisse, etc.).</a:t>
            </a:r>
          </a:p>
        </p:txBody>
      </p:sp>
      <p:sp>
        <p:nvSpPr>
          <p:cNvPr name="TextBox 8" id="8"/>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17</a:t>
            </a:r>
          </a:p>
        </p:txBody>
      </p:sp>
    </p:spTree>
  </p:cSld>
  <p:clrMapOvr>
    <a:masterClrMapping/>
  </p:clrMapOvr>
  <p:transition spd="slow">
    <p:push dir="l"/>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727871" y="5968573"/>
            <a:ext cx="7185847" cy="1760532"/>
          </a:xfrm>
          <a:custGeom>
            <a:avLst/>
            <a:gdLst/>
            <a:ahLst/>
            <a:cxnLst/>
            <a:rect r="r" b="b" t="t" l="l"/>
            <a:pathLst>
              <a:path h="1760532" w="7185847">
                <a:moveTo>
                  <a:pt x="0" y="0"/>
                </a:moveTo>
                <a:lnTo>
                  <a:pt x="7185847" y="0"/>
                </a:lnTo>
                <a:lnTo>
                  <a:pt x="7185847" y="1760532"/>
                </a:lnTo>
                <a:lnTo>
                  <a:pt x="0" y="1760532"/>
                </a:lnTo>
                <a:lnTo>
                  <a:pt x="0" y="0"/>
                </a:lnTo>
                <a:close/>
              </a:path>
            </a:pathLst>
          </a:custGeom>
          <a:blipFill>
            <a:blip r:embed="rId2"/>
            <a:stretch>
              <a:fillRect l="0" t="0" r="0" b="0"/>
            </a:stretch>
          </a:blipFill>
        </p:spPr>
      </p:sp>
      <p:sp>
        <p:nvSpPr>
          <p:cNvPr name="Freeform 3" id="3"/>
          <p:cNvSpPr/>
          <p:nvPr/>
        </p:nvSpPr>
        <p:spPr>
          <a:xfrm flipH="false" flipV="false" rot="0">
            <a:off x="14948512" y="2809733"/>
            <a:ext cx="2310788" cy="2307899"/>
          </a:xfrm>
          <a:custGeom>
            <a:avLst/>
            <a:gdLst/>
            <a:ahLst/>
            <a:cxnLst/>
            <a:rect r="r" b="b" t="t" l="l"/>
            <a:pathLst>
              <a:path h="2307899" w="2310788">
                <a:moveTo>
                  <a:pt x="0" y="0"/>
                </a:moveTo>
                <a:lnTo>
                  <a:pt x="2310788" y="0"/>
                </a:lnTo>
                <a:lnTo>
                  <a:pt x="2310788" y="2307899"/>
                </a:lnTo>
                <a:lnTo>
                  <a:pt x="0" y="230789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XII - Gestion des utilisateurs</a:t>
            </a:r>
          </a:p>
        </p:txBody>
      </p:sp>
      <p:sp>
        <p:nvSpPr>
          <p:cNvPr name="TextBox 5" id="5"/>
          <p:cNvSpPr txBox="true"/>
          <p:nvPr/>
        </p:nvSpPr>
        <p:spPr>
          <a:xfrm rot="0">
            <a:off x="559837" y="1517067"/>
            <a:ext cx="17259300"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WordPress permet la gestion de plusieurs comptes utilisateurs, chacun avec des rôles spécifiques définissant leurs permissions sur le site. </a:t>
            </a:r>
          </a:p>
        </p:txBody>
      </p:sp>
      <p:sp>
        <p:nvSpPr>
          <p:cNvPr name="TextBox 6" id="6"/>
          <p:cNvSpPr txBox="true"/>
          <p:nvPr/>
        </p:nvSpPr>
        <p:spPr>
          <a:xfrm rot="0">
            <a:off x="559837" y="2574782"/>
            <a:ext cx="5171956"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Accès à la gestion des utilisateurs</a:t>
            </a:r>
          </a:p>
        </p:txBody>
      </p:sp>
      <p:sp>
        <p:nvSpPr>
          <p:cNvPr name="TextBox 7" id="7"/>
          <p:cNvSpPr txBox="true"/>
          <p:nvPr/>
        </p:nvSpPr>
        <p:spPr>
          <a:xfrm rot="0">
            <a:off x="861280" y="3282808"/>
            <a:ext cx="10977919" cy="38227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Pour accéder à la gestion des comptes, aller dans : Tableau de bord &gt; Utilisateurs</a:t>
            </a:r>
          </a:p>
        </p:txBody>
      </p:sp>
      <p:sp>
        <p:nvSpPr>
          <p:cNvPr name="TextBox 8" id="8"/>
          <p:cNvSpPr txBox="true"/>
          <p:nvPr/>
        </p:nvSpPr>
        <p:spPr>
          <a:xfrm rot="0">
            <a:off x="559837" y="3950828"/>
            <a:ext cx="4622257"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Ajout d’un nouvel utilisateur</a:t>
            </a:r>
          </a:p>
        </p:txBody>
      </p:sp>
      <p:sp>
        <p:nvSpPr>
          <p:cNvPr name="TextBox 9" id="9"/>
          <p:cNvSpPr txBox="true"/>
          <p:nvPr/>
        </p:nvSpPr>
        <p:spPr>
          <a:xfrm rot="0">
            <a:off x="861280" y="4658853"/>
            <a:ext cx="9866592" cy="5068570"/>
          </a:xfrm>
          <a:prstGeom prst="rect">
            <a:avLst/>
          </a:prstGeom>
        </p:spPr>
        <p:txBody>
          <a:bodyPr anchor="t" rtlCol="false" tIns="0" lIns="0" bIns="0" rIns="0">
            <a:spAutoFit/>
          </a:bodyPr>
          <a:lstStyle/>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Cliquer sur le bouton Ajouter.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Remplir les champs : nom d’utilisateur, adresse e-mail, prénom, nom, site web (facultatif).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Définir un mot de passe ou générer un automatiquement.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Choisir un rôle : </a:t>
            </a:r>
          </a:p>
          <a:p>
            <a:pPr algn="just" marL="949956" indent="-316652" lvl="2">
              <a:lnSpc>
                <a:spcPts val="3079"/>
              </a:lnSpc>
              <a:buFont typeface="Arial"/>
              <a:buChar char="⚬"/>
            </a:pPr>
            <a:r>
              <a:rPr lang="en-US" sz="2199" strike="noStrike" u="sng">
                <a:solidFill>
                  <a:srgbClr val="577989"/>
                </a:solidFill>
                <a:latin typeface="Lexend Deca"/>
                <a:ea typeface="Lexend Deca"/>
                <a:cs typeface="Lexend Deca"/>
                <a:sym typeface="Lexend Deca"/>
              </a:rPr>
              <a:t>Abonné :</a:t>
            </a:r>
            <a:r>
              <a:rPr lang="en-US" sz="2199" strike="noStrike" u="none">
                <a:solidFill>
                  <a:srgbClr val="000000"/>
                </a:solidFill>
                <a:latin typeface="Lexend Deca"/>
                <a:ea typeface="Lexend Deca"/>
                <a:cs typeface="Lexend Deca"/>
                <a:sym typeface="Lexend Deca"/>
              </a:rPr>
              <a:t> accès limité à leur profil. </a:t>
            </a:r>
          </a:p>
          <a:p>
            <a:pPr algn="just" marL="949956" indent="-316652" lvl="2">
              <a:lnSpc>
                <a:spcPts val="3079"/>
              </a:lnSpc>
              <a:buFont typeface="Arial"/>
              <a:buChar char="⚬"/>
            </a:pPr>
            <a:r>
              <a:rPr lang="en-US" sz="2199" strike="noStrike" u="sng">
                <a:solidFill>
                  <a:srgbClr val="577989"/>
                </a:solidFill>
                <a:latin typeface="Lexend Deca"/>
                <a:ea typeface="Lexend Deca"/>
                <a:cs typeface="Lexend Deca"/>
                <a:sym typeface="Lexend Deca"/>
              </a:rPr>
              <a:t>Contributeur :</a:t>
            </a:r>
            <a:r>
              <a:rPr lang="en-US" sz="2199" strike="noStrike" u="none">
                <a:solidFill>
                  <a:srgbClr val="000000"/>
                </a:solidFill>
                <a:latin typeface="Lexend Deca"/>
                <a:ea typeface="Lexend Deca"/>
                <a:cs typeface="Lexend Deca"/>
                <a:sym typeface="Lexend Deca"/>
              </a:rPr>
              <a:t> peut écrire des articles mais pas les publier. </a:t>
            </a:r>
          </a:p>
          <a:p>
            <a:pPr algn="just" marL="949956" indent="-316652" lvl="2">
              <a:lnSpc>
                <a:spcPts val="3079"/>
              </a:lnSpc>
              <a:buFont typeface="Arial"/>
              <a:buChar char="⚬"/>
            </a:pPr>
            <a:r>
              <a:rPr lang="en-US" sz="2199" strike="noStrike" u="sng">
                <a:solidFill>
                  <a:srgbClr val="577989"/>
                </a:solidFill>
                <a:latin typeface="Lexend Deca"/>
                <a:ea typeface="Lexend Deca"/>
                <a:cs typeface="Lexend Deca"/>
                <a:sym typeface="Lexend Deca"/>
              </a:rPr>
              <a:t>Auteur :</a:t>
            </a:r>
            <a:r>
              <a:rPr lang="en-US" sz="2199" strike="noStrike" u="none">
                <a:solidFill>
                  <a:srgbClr val="000000"/>
                </a:solidFill>
                <a:latin typeface="Lexend Deca"/>
                <a:ea typeface="Lexend Deca"/>
                <a:cs typeface="Lexend Deca"/>
                <a:sym typeface="Lexend Deca"/>
              </a:rPr>
              <a:t> peut publier et gérer ses propres articles. </a:t>
            </a:r>
          </a:p>
          <a:p>
            <a:pPr algn="just" marL="949956" indent="-316652" lvl="2">
              <a:lnSpc>
                <a:spcPts val="3079"/>
              </a:lnSpc>
              <a:buFont typeface="Arial"/>
              <a:buChar char="⚬"/>
            </a:pPr>
            <a:r>
              <a:rPr lang="en-US" sz="2199" strike="noStrike" u="none">
                <a:solidFill>
                  <a:srgbClr val="577989"/>
                </a:solidFill>
                <a:latin typeface="Lexend Deca"/>
                <a:ea typeface="Lexend Deca"/>
                <a:cs typeface="Lexend Deca"/>
                <a:sym typeface="Lexend Deca"/>
              </a:rPr>
              <a:t>Éditeur :</a:t>
            </a:r>
            <a:r>
              <a:rPr lang="en-US" sz="2199" strike="noStrike" u="none">
                <a:solidFill>
                  <a:srgbClr val="000000"/>
                </a:solidFill>
                <a:latin typeface="Lexend Deca"/>
                <a:ea typeface="Lexend Deca"/>
                <a:cs typeface="Lexend Deca"/>
                <a:sym typeface="Lexend Deca"/>
              </a:rPr>
              <a:t> peut publier et gérer les articles de tous les utilisateurs. </a:t>
            </a:r>
          </a:p>
          <a:p>
            <a:pPr algn="just" marL="949956" indent="-316652" lvl="2">
              <a:lnSpc>
                <a:spcPts val="3079"/>
              </a:lnSpc>
              <a:buFont typeface="Arial"/>
              <a:buChar char="⚬"/>
            </a:pPr>
            <a:r>
              <a:rPr lang="en-US" sz="2199" strike="noStrike" u="sng">
                <a:solidFill>
                  <a:srgbClr val="577989"/>
                </a:solidFill>
                <a:latin typeface="Lexend Deca"/>
                <a:ea typeface="Lexend Deca"/>
                <a:cs typeface="Lexend Deca"/>
                <a:sym typeface="Lexend Deca"/>
              </a:rPr>
              <a:t>Administrateur :</a:t>
            </a:r>
            <a:r>
              <a:rPr lang="en-US" sz="2199" strike="noStrike" u="none">
                <a:solidFill>
                  <a:srgbClr val="000000"/>
                </a:solidFill>
                <a:latin typeface="Lexend Deca"/>
                <a:ea typeface="Lexend Deca"/>
                <a:cs typeface="Lexend Deca"/>
                <a:sym typeface="Lexend Deca"/>
              </a:rPr>
              <a:t> a tous les droits.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(WooCommerce ajoute également les rôles Client et Gestionnaire de boutique.)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 Cliquer sur Ajouter un nouvel utilisateur.</a:t>
            </a:r>
          </a:p>
        </p:txBody>
      </p:sp>
      <p:sp>
        <p:nvSpPr>
          <p:cNvPr name="TextBox 10" id="10"/>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18</a:t>
            </a:r>
          </a:p>
        </p:txBody>
      </p:sp>
    </p:spTree>
  </p:cSld>
  <p:clrMapOvr>
    <a:masterClrMapping/>
  </p:clrMapOvr>
  <p:transition spd="slow">
    <p:push dir="l"/>
  </p:transition>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459211" y="6541832"/>
            <a:ext cx="4359926" cy="3553339"/>
          </a:xfrm>
          <a:custGeom>
            <a:avLst/>
            <a:gdLst/>
            <a:ahLst/>
            <a:cxnLst/>
            <a:rect r="r" b="b" t="t" l="l"/>
            <a:pathLst>
              <a:path h="3553339" w="4359926">
                <a:moveTo>
                  <a:pt x="0" y="0"/>
                </a:moveTo>
                <a:lnTo>
                  <a:pt x="4359926" y="0"/>
                </a:lnTo>
                <a:lnTo>
                  <a:pt x="4359926" y="3553339"/>
                </a:lnTo>
                <a:lnTo>
                  <a:pt x="0" y="35533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XIII - Gestion des produits</a:t>
            </a:r>
          </a:p>
        </p:txBody>
      </p:sp>
      <p:sp>
        <p:nvSpPr>
          <p:cNvPr name="TextBox 4" id="4"/>
          <p:cNvSpPr txBox="true"/>
          <p:nvPr/>
        </p:nvSpPr>
        <p:spPr>
          <a:xfrm rot="0">
            <a:off x="559837" y="1545447"/>
            <a:ext cx="17259300" cy="116332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La gestion des produits constitue une partie essentielle de l’administration du site e-commerce. Grâce à l’intégration de WooCommerce, il est possible d’ajouter, modifier, et supprimer des produits avec une grande facilité. Ce chapitre présente les étapes de gestion des produits, ainsi que les options de configuration disponibles. </a:t>
            </a:r>
          </a:p>
        </p:txBody>
      </p:sp>
      <p:sp>
        <p:nvSpPr>
          <p:cNvPr name="TextBox 5" id="5"/>
          <p:cNvSpPr txBox="true"/>
          <p:nvPr/>
        </p:nvSpPr>
        <p:spPr>
          <a:xfrm rot="0">
            <a:off x="559837" y="2927842"/>
            <a:ext cx="2652355"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Ajout de produits</a:t>
            </a:r>
          </a:p>
        </p:txBody>
      </p:sp>
      <p:sp>
        <p:nvSpPr>
          <p:cNvPr name="TextBox 6" id="6"/>
          <p:cNvSpPr txBox="true"/>
          <p:nvPr/>
        </p:nvSpPr>
        <p:spPr>
          <a:xfrm rot="0">
            <a:off x="559837" y="3569193"/>
            <a:ext cx="17259300" cy="272542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Pour ajouter un produit sur le site, suivez les étapes suivantes :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Allez dans le menu Produits &gt; Ajouter.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Remplissez les informations principales du produit, telles que le nom, la description, le prix, et la catégorie.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Ajoutez des images de produit en utilisant l’option Ajouter une image produit.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Définissez les détails supplémentaires du produit, comme la quantité en stock, les variations (taille, couleur, etc.), et les informations d’expédition.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Une fois toutes les informations complètes, cliquez sur Publier pour mettre le produit en ligne.</a:t>
            </a:r>
            <a:r>
              <a:rPr lang="en-US" sz="2199" strike="noStrike" u="none">
                <a:solidFill>
                  <a:srgbClr val="000000"/>
                </a:solidFill>
                <a:latin typeface="Lexend Deca"/>
                <a:ea typeface="Lexend Deca"/>
                <a:cs typeface="Lexend Deca"/>
                <a:sym typeface="Lexend Deca"/>
              </a:rPr>
              <a:t> </a:t>
            </a:r>
          </a:p>
        </p:txBody>
      </p:sp>
      <p:sp>
        <p:nvSpPr>
          <p:cNvPr name="TextBox 7" id="7"/>
          <p:cNvSpPr txBox="true"/>
          <p:nvPr/>
        </p:nvSpPr>
        <p:spPr>
          <a:xfrm rot="0">
            <a:off x="559837" y="6681153"/>
            <a:ext cx="5267444"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Gestion des catégories de produits</a:t>
            </a:r>
          </a:p>
        </p:txBody>
      </p:sp>
      <p:sp>
        <p:nvSpPr>
          <p:cNvPr name="TextBox 8" id="8"/>
          <p:cNvSpPr txBox="true"/>
          <p:nvPr/>
        </p:nvSpPr>
        <p:spPr>
          <a:xfrm rot="0">
            <a:off x="559837" y="7322504"/>
            <a:ext cx="12930185" cy="1944370"/>
          </a:xfrm>
          <a:prstGeom prst="rect">
            <a:avLst/>
          </a:prstGeom>
        </p:spPr>
        <p:txBody>
          <a:bodyPr anchor="t" rtlCol="false" tIns="0" lIns="0" bIns="0" rIns="0">
            <a:spAutoFit/>
          </a:bodyPr>
          <a:lstStyle/>
          <a:p>
            <a:pPr algn="just">
              <a:lnSpc>
                <a:spcPts val="3079"/>
              </a:lnSpc>
            </a:pPr>
            <a:r>
              <a:rPr lang="en-US" sz="2199" strike="noStrike" u="none">
                <a:solidFill>
                  <a:srgbClr val="000000"/>
                </a:solidFill>
                <a:latin typeface="Lexend Deca"/>
                <a:ea typeface="Lexend Deca"/>
                <a:cs typeface="Lexend Deca"/>
                <a:sym typeface="Lexend Deca"/>
              </a:rPr>
              <a:t>Les produits peuvent être organisés en différentes catégories pour faciliter la navigation :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Allez dans le menu Produits &gt; Catégories.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Entrez le nom de la catégorie, ajoutez une description et, si nécessaire, une image.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Une fois la catégorie créée, vous pouvez l’attribuer à un produit lors de sa création ou de sa modification.</a:t>
            </a:r>
          </a:p>
        </p:txBody>
      </p:sp>
      <p:sp>
        <p:nvSpPr>
          <p:cNvPr name="TextBox 9" id="9"/>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19</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058400" y="1331945"/>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5225207" y="7545250"/>
            <a:ext cx="2034093" cy="2016295"/>
          </a:xfrm>
          <a:custGeom>
            <a:avLst/>
            <a:gdLst/>
            <a:ahLst/>
            <a:cxnLst/>
            <a:rect r="r" b="b" t="t" l="l"/>
            <a:pathLst>
              <a:path h="2016295" w="2034093">
                <a:moveTo>
                  <a:pt x="0" y="0"/>
                </a:moveTo>
                <a:lnTo>
                  <a:pt x="2034093" y="0"/>
                </a:lnTo>
                <a:lnTo>
                  <a:pt x="2034093" y="2016295"/>
                </a:lnTo>
                <a:lnTo>
                  <a:pt x="0" y="2016295"/>
                </a:lnTo>
                <a:lnTo>
                  <a:pt x="0" y="0"/>
                </a:lnTo>
                <a:close/>
              </a:path>
            </a:pathLst>
          </a:custGeom>
          <a:blipFill>
            <a:blip r:embed="rId3"/>
            <a:stretch>
              <a:fillRect l="0" t="0" r="0" b="0"/>
            </a:stretch>
          </a:blipFill>
        </p:spPr>
      </p:sp>
      <p:sp>
        <p:nvSpPr>
          <p:cNvPr name="TextBox 4" id="4"/>
          <p:cNvSpPr txBox="true"/>
          <p:nvPr/>
        </p:nvSpPr>
        <p:spPr>
          <a:xfrm rot="0">
            <a:off x="1583040" y="1792922"/>
            <a:ext cx="7726442" cy="8222616"/>
          </a:xfrm>
          <a:prstGeom prst="rect">
            <a:avLst/>
          </a:prstGeom>
        </p:spPr>
        <p:txBody>
          <a:bodyPr anchor="t" rtlCol="false" tIns="0" lIns="0" bIns="0" rIns="0">
            <a:spAutoFit/>
          </a:bodyPr>
          <a:lstStyle/>
          <a:p>
            <a:pPr algn="just">
              <a:lnSpc>
                <a:spcPts val="4059"/>
              </a:lnSpc>
              <a:spcBef>
                <a:spcPct val="0"/>
              </a:spcBef>
            </a:pPr>
            <a:r>
              <a:rPr lang="en-US" sz="2899">
                <a:solidFill>
                  <a:srgbClr val="000000"/>
                </a:solidFill>
                <a:latin typeface="Etna Sans Serif"/>
                <a:ea typeface="Etna Sans Serif"/>
                <a:cs typeface="Etna Sans Serif"/>
                <a:sym typeface="Etna Sans Serif"/>
              </a:rPr>
              <a:t>I - Introduction</a:t>
            </a:r>
          </a:p>
          <a:p>
            <a:pPr algn="just">
              <a:lnSpc>
                <a:spcPts val="4059"/>
              </a:lnSpc>
              <a:spcBef>
                <a:spcPct val="0"/>
              </a:spcBef>
            </a:pPr>
            <a:r>
              <a:rPr lang="en-US" sz="2899">
                <a:solidFill>
                  <a:srgbClr val="000000"/>
                </a:solidFill>
                <a:latin typeface="Etna Sans Serif"/>
                <a:ea typeface="Etna Sans Serif"/>
                <a:cs typeface="Etna Sans Serif"/>
                <a:sym typeface="Etna Sans Serif"/>
              </a:rPr>
              <a:t>II - Installation de l’environnement</a:t>
            </a:r>
          </a:p>
          <a:p>
            <a:pPr algn="just">
              <a:lnSpc>
                <a:spcPts val="4059"/>
              </a:lnSpc>
              <a:spcBef>
                <a:spcPct val="0"/>
              </a:spcBef>
            </a:pPr>
            <a:r>
              <a:rPr lang="en-US" sz="2899">
                <a:solidFill>
                  <a:srgbClr val="000000"/>
                </a:solidFill>
                <a:latin typeface="Etna Sans Serif"/>
                <a:ea typeface="Etna Sans Serif"/>
                <a:cs typeface="Etna Sans Serif"/>
                <a:sym typeface="Etna Sans Serif"/>
              </a:rPr>
              <a:t>III - Création de la base de données</a:t>
            </a:r>
          </a:p>
          <a:p>
            <a:pPr algn="just">
              <a:lnSpc>
                <a:spcPts val="4059"/>
              </a:lnSpc>
              <a:spcBef>
                <a:spcPct val="0"/>
              </a:spcBef>
            </a:pPr>
            <a:r>
              <a:rPr lang="en-US" sz="2899">
                <a:solidFill>
                  <a:srgbClr val="000000"/>
                </a:solidFill>
                <a:latin typeface="Etna Sans Serif"/>
                <a:ea typeface="Etna Sans Serif"/>
                <a:cs typeface="Etna Sans Serif"/>
                <a:sym typeface="Etna Sans Serif"/>
              </a:rPr>
              <a:t>IV - Installation de WordPress</a:t>
            </a:r>
          </a:p>
          <a:p>
            <a:pPr algn="just">
              <a:lnSpc>
                <a:spcPts val="4059"/>
              </a:lnSpc>
              <a:spcBef>
                <a:spcPct val="0"/>
              </a:spcBef>
            </a:pPr>
            <a:r>
              <a:rPr lang="en-US" sz="2899">
                <a:solidFill>
                  <a:srgbClr val="000000"/>
                </a:solidFill>
                <a:latin typeface="Etna Sans Serif"/>
                <a:ea typeface="Etna Sans Serif"/>
                <a:cs typeface="Etna Sans Serif"/>
                <a:sym typeface="Etna Sans Serif"/>
              </a:rPr>
              <a:t>V - Connexion à l’interface d’administration</a:t>
            </a:r>
          </a:p>
          <a:p>
            <a:pPr algn="just">
              <a:lnSpc>
                <a:spcPts val="4059"/>
              </a:lnSpc>
              <a:spcBef>
                <a:spcPct val="0"/>
              </a:spcBef>
            </a:pPr>
            <a:r>
              <a:rPr lang="en-US" sz="2899">
                <a:solidFill>
                  <a:srgbClr val="000000"/>
                </a:solidFill>
                <a:latin typeface="Etna Sans Serif"/>
                <a:ea typeface="Etna Sans Serif"/>
                <a:cs typeface="Etna Sans Serif"/>
                <a:sym typeface="Etna Sans Serif"/>
              </a:rPr>
              <a:t>VI - Installation et activation du thème Blocksy</a:t>
            </a:r>
          </a:p>
          <a:p>
            <a:pPr algn="just">
              <a:lnSpc>
                <a:spcPts val="4059"/>
              </a:lnSpc>
              <a:spcBef>
                <a:spcPct val="0"/>
              </a:spcBef>
            </a:pPr>
            <a:r>
              <a:rPr lang="en-US" sz="2899">
                <a:solidFill>
                  <a:srgbClr val="000000"/>
                </a:solidFill>
                <a:latin typeface="Etna Sans Serif"/>
                <a:ea typeface="Etna Sans Serif"/>
                <a:cs typeface="Etna Sans Serif"/>
                <a:sym typeface="Etna Sans Serif"/>
              </a:rPr>
              <a:t>VII - Importation du starter template</a:t>
            </a:r>
          </a:p>
          <a:p>
            <a:pPr algn="just">
              <a:lnSpc>
                <a:spcPts val="4059"/>
              </a:lnSpc>
              <a:spcBef>
                <a:spcPct val="0"/>
              </a:spcBef>
            </a:pPr>
            <a:r>
              <a:rPr lang="en-US" sz="2899">
                <a:solidFill>
                  <a:srgbClr val="000000"/>
                </a:solidFill>
                <a:latin typeface="Etna Sans Serif"/>
                <a:ea typeface="Etna Sans Serif"/>
                <a:cs typeface="Etna Sans Serif"/>
                <a:sym typeface="Etna Sans Serif"/>
              </a:rPr>
              <a:t>VIII - Installation et configuration des plugins</a:t>
            </a:r>
          </a:p>
          <a:p>
            <a:pPr algn="just">
              <a:lnSpc>
                <a:spcPts val="4059"/>
              </a:lnSpc>
              <a:spcBef>
                <a:spcPct val="0"/>
              </a:spcBef>
            </a:pPr>
            <a:r>
              <a:rPr lang="en-US" sz="2899">
                <a:solidFill>
                  <a:srgbClr val="000000"/>
                </a:solidFill>
                <a:latin typeface="Etna Sans Serif"/>
                <a:ea typeface="Etna Sans Serif"/>
                <a:cs typeface="Etna Sans Serif"/>
                <a:sym typeface="Etna Sans Serif"/>
              </a:rPr>
              <a:t>IX - Configuration de WooCommerce</a:t>
            </a:r>
          </a:p>
          <a:p>
            <a:pPr algn="just">
              <a:lnSpc>
                <a:spcPts val="4059"/>
              </a:lnSpc>
              <a:spcBef>
                <a:spcPct val="0"/>
              </a:spcBef>
            </a:pPr>
            <a:r>
              <a:rPr lang="en-US" sz="2899">
                <a:solidFill>
                  <a:srgbClr val="000000"/>
                </a:solidFill>
                <a:latin typeface="Etna Sans Serif"/>
                <a:ea typeface="Etna Sans Serif"/>
                <a:cs typeface="Etna Sans Serif"/>
                <a:sym typeface="Etna Sans Serif"/>
              </a:rPr>
              <a:t>X - Configuration du chatbot Tidio</a:t>
            </a:r>
          </a:p>
          <a:p>
            <a:pPr algn="just">
              <a:lnSpc>
                <a:spcPts val="4059"/>
              </a:lnSpc>
              <a:spcBef>
                <a:spcPct val="0"/>
              </a:spcBef>
            </a:pPr>
            <a:r>
              <a:rPr lang="en-US" sz="2899">
                <a:solidFill>
                  <a:srgbClr val="000000"/>
                </a:solidFill>
                <a:latin typeface="Etna Sans Serif"/>
                <a:ea typeface="Etna Sans Serif"/>
                <a:cs typeface="Etna Sans Serif"/>
                <a:sym typeface="Etna Sans Serif"/>
              </a:rPr>
              <a:t>XI - Personnalisation de l’apparence du site</a:t>
            </a:r>
          </a:p>
          <a:p>
            <a:pPr algn="just">
              <a:lnSpc>
                <a:spcPts val="4059"/>
              </a:lnSpc>
              <a:spcBef>
                <a:spcPct val="0"/>
              </a:spcBef>
            </a:pPr>
            <a:r>
              <a:rPr lang="en-US" sz="2899">
                <a:solidFill>
                  <a:srgbClr val="000000"/>
                </a:solidFill>
                <a:latin typeface="Etna Sans Serif"/>
                <a:ea typeface="Etna Sans Serif"/>
                <a:cs typeface="Etna Sans Serif"/>
                <a:sym typeface="Etna Sans Serif"/>
              </a:rPr>
              <a:t>XII - Gestion des utilisateurs</a:t>
            </a:r>
          </a:p>
          <a:p>
            <a:pPr algn="just">
              <a:lnSpc>
                <a:spcPts val="4059"/>
              </a:lnSpc>
              <a:spcBef>
                <a:spcPct val="0"/>
              </a:spcBef>
            </a:pPr>
            <a:r>
              <a:rPr lang="en-US" sz="2899">
                <a:solidFill>
                  <a:srgbClr val="000000"/>
                </a:solidFill>
                <a:latin typeface="Etna Sans Serif"/>
                <a:ea typeface="Etna Sans Serif"/>
                <a:cs typeface="Etna Sans Serif"/>
                <a:sym typeface="Etna Sans Serif"/>
              </a:rPr>
              <a:t>XIII - Gestion des produits</a:t>
            </a:r>
          </a:p>
          <a:p>
            <a:pPr algn="just">
              <a:lnSpc>
                <a:spcPts val="4059"/>
              </a:lnSpc>
              <a:spcBef>
                <a:spcPct val="0"/>
              </a:spcBef>
            </a:pPr>
            <a:r>
              <a:rPr lang="en-US" sz="2899">
                <a:solidFill>
                  <a:srgbClr val="000000"/>
                </a:solidFill>
                <a:latin typeface="Etna Sans Serif"/>
                <a:ea typeface="Etna Sans Serif"/>
                <a:cs typeface="Etna Sans Serif"/>
                <a:sym typeface="Etna Sans Serif"/>
              </a:rPr>
              <a:t>XIV - Gestion des commandes</a:t>
            </a:r>
          </a:p>
          <a:p>
            <a:pPr algn="just">
              <a:lnSpc>
                <a:spcPts val="4059"/>
              </a:lnSpc>
              <a:spcBef>
                <a:spcPct val="0"/>
              </a:spcBef>
            </a:pPr>
            <a:r>
              <a:rPr lang="en-US" sz="2899">
                <a:solidFill>
                  <a:srgbClr val="000000"/>
                </a:solidFill>
                <a:latin typeface="Etna Sans Serif"/>
                <a:ea typeface="Etna Sans Serif"/>
                <a:cs typeface="Etna Sans Serif"/>
                <a:sym typeface="Etna Sans Serif"/>
              </a:rPr>
              <a:t>XV - Gestion du blog</a:t>
            </a:r>
          </a:p>
          <a:p>
            <a:pPr algn="just">
              <a:lnSpc>
                <a:spcPts val="4059"/>
              </a:lnSpc>
              <a:spcBef>
                <a:spcPct val="0"/>
              </a:spcBef>
            </a:pPr>
            <a:r>
              <a:rPr lang="en-US" sz="2899">
                <a:solidFill>
                  <a:srgbClr val="000000"/>
                </a:solidFill>
                <a:latin typeface="Etna Sans Serif"/>
                <a:ea typeface="Etna Sans Serif"/>
                <a:cs typeface="Etna Sans Serif"/>
                <a:sym typeface="Etna Sans Serif"/>
              </a:rPr>
              <a:t>Conclusion</a:t>
            </a:r>
          </a:p>
        </p:txBody>
      </p:sp>
      <p:sp>
        <p:nvSpPr>
          <p:cNvPr name="TextBox 5" id="5"/>
          <p:cNvSpPr txBox="true"/>
          <p:nvPr/>
        </p:nvSpPr>
        <p:spPr>
          <a:xfrm rot="0">
            <a:off x="1028700" y="159703"/>
            <a:ext cx="2524482"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Plan</a:t>
            </a:r>
          </a:p>
        </p:txBody>
      </p:sp>
      <p:sp>
        <p:nvSpPr>
          <p:cNvPr name="Freeform 6" id="6"/>
          <p:cNvSpPr/>
          <p:nvPr/>
        </p:nvSpPr>
        <p:spPr>
          <a:xfrm flipH="false" flipV="false" rot="0">
            <a:off x="2124240" y="0"/>
            <a:ext cx="14039520" cy="10287000"/>
          </a:xfrm>
          <a:custGeom>
            <a:avLst/>
            <a:gdLst/>
            <a:ahLst/>
            <a:cxnLst/>
            <a:rect r="r" b="b" t="t" l="l"/>
            <a:pathLst>
              <a:path h="10287000" w="14039520">
                <a:moveTo>
                  <a:pt x="0" y="0"/>
                </a:moveTo>
                <a:lnTo>
                  <a:pt x="14039520" y="0"/>
                </a:lnTo>
                <a:lnTo>
                  <a:pt x="14039520" y="10287000"/>
                </a:lnTo>
                <a:lnTo>
                  <a:pt x="0" y="10287000"/>
                </a:lnTo>
                <a:lnTo>
                  <a:pt x="0" y="0"/>
                </a:lnTo>
                <a:close/>
              </a:path>
            </a:pathLst>
          </a:custGeom>
          <a:blipFill>
            <a:blip r:embed="rId4">
              <a:alphaModFix amt="30000"/>
            </a:blip>
            <a:stretch>
              <a:fillRect l="0" t="-6695" r="0" b="-6695"/>
            </a:stretch>
          </a:blipFill>
        </p:spPr>
      </p:sp>
      <p:sp>
        <p:nvSpPr>
          <p:cNvPr name="TextBox 7" id="7"/>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02</a:t>
            </a:r>
          </a:p>
        </p:txBody>
      </p:sp>
    </p:spTree>
  </p:cSld>
  <p:clrMapOvr>
    <a:masterClrMapping/>
  </p:clrMapOvr>
  <p:transition spd="slow">
    <p:push dir="l"/>
  </p:transition>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XIII - Gestion des produits</a:t>
            </a:r>
          </a:p>
        </p:txBody>
      </p:sp>
      <p:sp>
        <p:nvSpPr>
          <p:cNvPr name="TextBox 3" id="3"/>
          <p:cNvSpPr txBox="true"/>
          <p:nvPr/>
        </p:nvSpPr>
        <p:spPr>
          <a:xfrm rot="0">
            <a:off x="559837" y="1545447"/>
            <a:ext cx="17259300" cy="116332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La gestion des produits constitue une partie essentielle de l’administration du site e-commerce. Grâce à l’intégration de WooCommerce, il est possible d’ajouter, modifier, et supprimer des produits avec une grande facilité. Ce chapitre présente les étapes de gestion des produits, ainsi que les options de configuration disponibles. </a:t>
            </a:r>
          </a:p>
        </p:txBody>
      </p:sp>
      <p:sp>
        <p:nvSpPr>
          <p:cNvPr name="TextBox 4" id="4"/>
          <p:cNvSpPr txBox="true"/>
          <p:nvPr/>
        </p:nvSpPr>
        <p:spPr>
          <a:xfrm rot="0">
            <a:off x="559837" y="2899267"/>
            <a:ext cx="3880247" cy="422275"/>
          </a:xfrm>
          <a:prstGeom prst="rect">
            <a:avLst/>
          </a:prstGeom>
        </p:spPr>
        <p:txBody>
          <a:bodyPr anchor="t" rtlCol="false" tIns="0" lIns="0" bIns="0" rIns="0">
            <a:spAutoFit/>
          </a:bodyPr>
          <a:lstStyle/>
          <a:p>
            <a:pPr algn="l" marL="0" indent="0" lvl="0">
              <a:lnSpc>
                <a:spcPts val="3499"/>
              </a:lnSpc>
              <a:spcBef>
                <a:spcPct val="0"/>
              </a:spcBef>
            </a:pPr>
            <a:r>
              <a:rPr lang="en-US" sz="2499">
                <a:solidFill>
                  <a:srgbClr val="00BF63"/>
                </a:solidFill>
                <a:latin typeface="Fredoka"/>
                <a:ea typeface="Fredoka"/>
                <a:cs typeface="Fredoka"/>
                <a:sym typeface="Fredoka"/>
              </a:rPr>
              <a:t>M</a:t>
            </a:r>
            <a:r>
              <a:rPr lang="en-US" sz="2499" strike="noStrike" u="none">
                <a:solidFill>
                  <a:srgbClr val="00BF63"/>
                </a:solidFill>
                <a:latin typeface="Fredoka"/>
                <a:ea typeface="Fredoka"/>
                <a:cs typeface="Fredoka"/>
                <a:sym typeface="Fredoka"/>
              </a:rPr>
              <a:t>o</a:t>
            </a:r>
            <a:r>
              <a:rPr lang="en-US" sz="2499" strike="noStrike" u="none">
                <a:solidFill>
                  <a:srgbClr val="00BF63"/>
                </a:solidFill>
                <a:latin typeface="Fredoka"/>
                <a:ea typeface="Fredoka"/>
                <a:cs typeface="Fredoka"/>
                <a:sym typeface="Fredoka"/>
              </a:rPr>
              <a:t>difica</a:t>
            </a:r>
            <a:r>
              <a:rPr lang="en-US" sz="2499" strike="noStrike" u="none">
                <a:solidFill>
                  <a:srgbClr val="00BF63"/>
                </a:solidFill>
                <a:latin typeface="Fredoka"/>
                <a:ea typeface="Fredoka"/>
                <a:cs typeface="Fredoka"/>
                <a:sym typeface="Fredoka"/>
              </a:rPr>
              <a:t>t</a:t>
            </a:r>
            <a:r>
              <a:rPr lang="en-US" sz="2499" strike="noStrike" u="none">
                <a:solidFill>
                  <a:srgbClr val="00BF63"/>
                </a:solidFill>
                <a:latin typeface="Fredoka"/>
                <a:ea typeface="Fredoka"/>
                <a:cs typeface="Fredoka"/>
                <a:sym typeface="Fredoka"/>
              </a:rPr>
              <a:t>ion</a:t>
            </a:r>
            <a:r>
              <a:rPr lang="en-US" sz="2499" strike="noStrike" u="none">
                <a:solidFill>
                  <a:srgbClr val="00BF63"/>
                </a:solidFill>
                <a:latin typeface="Fredoka"/>
                <a:ea typeface="Fredoka"/>
                <a:cs typeface="Fredoka"/>
                <a:sym typeface="Fredoka"/>
              </a:rPr>
              <a:t> de</a:t>
            </a:r>
            <a:r>
              <a:rPr lang="en-US" sz="2499" strike="noStrike" u="none">
                <a:solidFill>
                  <a:srgbClr val="00BF63"/>
                </a:solidFill>
                <a:latin typeface="Fredoka"/>
                <a:ea typeface="Fredoka"/>
                <a:cs typeface="Fredoka"/>
                <a:sym typeface="Fredoka"/>
              </a:rPr>
              <a:t>s</a:t>
            </a:r>
            <a:r>
              <a:rPr lang="en-US" sz="2499" strike="noStrike" u="none">
                <a:solidFill>
                  <a:srgbClr val="00BF63"/>
                </a:solidFill>
                <a:latin typeface="Fredoka"/>
                <a:ea typeface="Fredoka"/>
                <a:cs typeface="Fredoka"/>
                <a:sym typeface="Fredoka"/>
              </a:rPr>
              <a:t> produits</a:t>
            </a:r>
          </a:p>
        </p:txBody>
      </p:sp>
      <p:sp>
        <p:nvSpPr>
          <p:cNvPr name="TextBox 5" id="5"/>
          <p:cNvSpPr txBox="true"/>
          <p:nvPr/>
        </p:nvSpPr>
        <p:spPr>
          <a:xfrm rot="0">
            <a:off x="597937" y="3386455"/>
            <a:ext cx="16661363" cy="194437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Pour modifier un produit existant :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Allez dans le menu Produits &gt; Tous les produits.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Cliquez sur le produit que vous souhaitez modifier.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Apportez les modifications nécessaires, que ce soit au niveau de la description, du prix, de la catégorie, ou des images.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Cliquez sur Mettre à jour pour sauvegarder les changements</a:t>
            </a:r>
          </a:p>
        </p:txBody>
      </p:sp>
      <p:sp>
        <p:nvSpPr>
          <p:cNvPr name="TextBox 6" id="6"/>
          <p:cNvSpPr txBox="true"/>
          <p:nvPr/>
        </p:nvSpPr>
        <p:spPr>
          <a:xfrm rot="0">
            <a:off x="597937" y="5549900"/>
            <a:ext cx="2825353"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Gestion des stocks</a:t>
            </a:r>
          </a:p>
        </p:txBody>
      </p:sp>
      <p:sp>
        <p:nvSpPr>
          <p:cNvPr name="TextBox 7" id="7"/>
          <p:cNvSpPr txBox="true"/>
          <p:nvPr/>
        </p:nvSpPr>
        <p:spPr>
          <a:xfrm rot="0">
            <a:off x="597937" y="6038851"/>
            <a:ext cx="17221200" cy="1944370"/>
          </a:xfrm>
          <a:prstGeom prst="rect">
            <a:avLst/>
          </a:prstGeom>
        </p:spPr>
        <p:txBody>
          <a:bodyPr anchor="t" rtlCol="false" tIns="0" lIns="0" bIns="0" rIns="0">
            <a:spAutoFit/>
          </a:bodyPr>
          <a:lstStyle/>
          <a:p>
            <a:pPr algn="just">
              <a:lnSpc>
                <a:spcPts val="3079"/>
              </a:lnSpc>
            </a:pPr>
            <a:r>
              <a:rPr lang="en-US" sz="2199" strike="noStrike" u="none">
                <a:solidFill>
                  <a:srgbClr val="000000"/>
                </a:solidFill>
                <a:latin typeface="Lexend Deca"/>
                <a:ea typeface="Lexend Deca"/>
                <a:cs typeface="Lexend Deca"/>
                <a:sym typeface="Lexend Deca"/>
              </a:rPr>
              <a:t>WooCommerce permet de gérer efficacement le stock de produits. Vous pouvez définir une quantité de stock et activer les notifications lorsque le stock est faible. Pour gérer les stocks :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Lors de l’ajout ou de la modification d’un produit, activez la gestion du stock sous Inventaire.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Entrez la quantité en stock.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Définissez les options de gestion des stocks, telles que l’activation des alertes de stock faible. </a:t>
            </a:r>
          </a:p>
        </p:txBody>
      </p:sp>
      <p:sp>
        <p:nvSpPr>
          <p:cNvPr name="TextBox 8" id="8"/>
          <p:cNvSpPr txBox="true"/>
          <p:nvPr/>
        </p:nvSpPr>
        <p:spPr>
          <a:xfrm rot="0">
            <a:off x="559837" y="8173721"/>
            <a:ext cx="2816781"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Prix et promotions</a:t>
            </a:r>
          </a:p>
        </p:txBody>
      </p:sp>
      <p:sp>
        <p:nvSpPr>
          <p:cNvPr name="TextBox 9" id="9"/>
          <p:cNvSpPr txBox="true"/>
          <p:nvPr/>
        </p:nvSpPr>
        <p:spPr>
          <a:xfrm rot="0">
            <a:off x="597937" y="8662671"/>
            <a:ext cx="15907941" cy="1163320"/>
          </a:xfrm>
          <a:prstGeom prst="rect">
            <a:avLst/>
          </a:prstGeom>
        </p:spPr>
        <p:txBody>
          <a:bodyPr anchor="t" rtlCol="false" tIns="0" lIns="0" bIns="0" rIns="0">
            <a:spAutoFit/>
          </a:bodyPr>
          <a:lstStyle/>
          <a:p>
            <a:pPr algn="just">
              <a:lnSpc>
                <a:spcPts val="3079"/>
              </a:lnSpc>
            </a:pPr>
            <a:r>
              <a:rPr lang="en-US" sz="2199" strike="noStrike" u="none">
                <a:solidFill>
                  <a:srgbClr val="000000"/>
                </a:solidFill>
                <a:latin typeface="Lexend Deca"/>
                <a:ea typeface="Lexend Deca"/>
                <a:cs typeface="Lexend Deca"/>
                <a:sym typeface="Lexend Deca"/>
              </a:rPr>
              <a:t>WooCommerce permet d’ajouter facilement des prix réguliers et des prix promotionnels :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Lors de la création ou de la modification d’un produit, vous pouvez définir un prix normal et un prix promotionnel.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Le prix promotionnel sera appliqué pendant la période définie.</a:t>
            </a:r>
          </a:p>
        </p:txBody>
      </p:sp>
      <p:sp>
        <p:nvSpPr>
          <p:cNvPr name="TextBox 10" id="10"/>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20</a:t>
            </a:r>
          </a:p>
        </p:txBody>
      </p:sp>
    </p:spTree>
  </p:cSld>
  <p:clrMapOvr>
    <a:masterClrMapping/>
  </p:clrMapOvr>
  <p:transition spd="slow">
    <p:push dir="l"/>
  </p:transition>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15311168" y="4653844"/>
            <a:ext cx="2507968" cy="4978597"/>
          </a:xfrm>
          <a:custGeom>
            <a:avLst/>
            <a:gdLst/>
            <a:ahLst/>
            <a:cxnLst/>
            <a:rect r="r" b="b" t="t" l="l"/>
            <a:pathLst>
              <a:path h="4978597" w="2507968">
                <a:moveTo>
                  <a:pt x="2507969" y="0"/>
                </a:moveTo>
                <a:lnTo>
                  <a:pt x="0" y="0"/>
                </a:lnTo>
                <a:lnTo>
                  <a:pt x="0" y="4978597"/>
                </a:lnTo>
                <a:lnTo>
                  <a:pt x="2507969" y="4978597"/>
                </a:lnTo>
                <a:lnTo>
                  <a:pt x="2507969" y="0"/>
                </a:lnTo>
                <a:close/>
              </a:path>
            </a:pathLst>
          </a:custGeom>
          <a:blipFill>
            <a:blip r:embed="rId2"/>
            <a:stretch>
              <a:fillRect l="0" t="0" r="0" b="0"/>
            </a:stretch>
          </a:blipFill>
        </p:spPr>
      </p:sp>
      <p:sp>
        <p:nvSpPr>
          <p:cNvPr name="Freeform 3" id="3"/>
          <p:cNvSpPr/>
          <p:nvPr/>
        </p:nvSpPr>
        <p:spPr>
          <a:xfrm flipH="false" flipV="false" rot="0">
            <a:off x="14983926" y="8597137"/>
            <a:ext cx="1179833" cy="1035304"/>
          </a:xfrm>
          <a:custGeom>
            <a:avLst/>
            <a:gdLst/>
            <a:ahLst/>
            <a:cxnLst/>
            <a:rect r="r" b="b" t="t" l="l"/>
            <a:pathLst>
              <a:path h="1035304" w="1179833">
                <a:moveTo>
                  <a:pt x="0" y="0"/>
                </a:moveTo>
                <a:lnTo>
                  <a:pt x="1179834" y="0"/>
                </a:lnTo>
                <a:lnTo>
                  <a:pt x="1179834" y="1035304"/>
                </a:lnTo>
                <a:lnTo>
                  <a:pt x="0" y="1035304"/>
                </a:lnTo>
                <a:lnTo>
                  <a:pt x="0" y="0"/>
                </a:lnTo>
                <a:close/>
              </a:path>
            </a:pathLst>
          </a:custGeom>
          <a:blipFill>
            <a:blip r:embed="rId3"/>
            <a:stretch>
              <a:fillRect l="0" t="0" r="0" b="0"/>
            </a:stretch>
          </a:blipFill>
        </p:spPr>
      </p:sp>
      <p:sp>
        <p:nvSpPr>
          <p:cNvPr name="TextBox 4" id="4"/>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XIV - Gestion des commandes </a:t>
            </a:r>
          </a:p>
        </p:txBody>
      </p:sp>
      <p:sp>
        <p:nvSpPr>
          <p:cNvPr name="TextBox 5" id="5"/>
          <p:cNvSpPr txBox="true"/>
          <p:nvPr/>
        </p:nvSpPr>
        <p:spPr>
          <a:xfrm rot="0">
            <a:off x="559837" y="1545447"/>
            <a:ext cx="17259300" cy="772795"/>
          </a:xfrm>
          <a:prstGeom prst="rect">
            <a:avLst/>
          </a:prstGeom>
        </p:spPr>
        <p:txBody>
          <a:bodyPr anchor="t" rtlCol="false" tIns="0" lIns="0" bIns="0" rIns="0">
            <a:spAutoFit/>
          </a:bodyPr>
          <a:lstStyle/>
          <a:p>
            <a:pPr algn="just" marL="0" indent="0" lvl="0">
              <a:lnSpc>
                <a:spcPts val="3079"/>
              </a:lnSpc>
              <a:spcBef>
                <a:spcPct val="0"/>
              </a:spcBef>
            </a:pPr>
            <a:r>
              <a:rPr lang="en-US" sz="2199">
                <a:solidFill>
                  <a:srgbClr val="000000"/>
                </a:solidFill>
                <a:latin typeface="Lexend Deca"/>
                <a:ea typeface="Lexend Deca"/>
                <a:cs typeface="Lexend Deca"/>
                <a:sym typeface="Lexend Deca"/>
              </a:rPr>
              <a:t>Un</a:t>
            </a:r>
            <a:r>
              <a:rPr lang="en-US" sz="2199" strike="noStrike" u="none">
                <a:solidFill>
                  <a:srgbClr val="000000"/>
                </a:solidFill>
                <a:latin typeface="Lexend Deca"/>
                <a:ea typeface="Lexend Deca"/>
                <a:cs typeface="Lexend Deca"/>
                <a:sym typeface="Lexend Deca"/>
              </a:rPr>
              <a:t>e</a:t>
            </a:r>
            <a:r>
              <a:rPr lang="en-US" sz="2199" strike="noStrike" u="none">
                <a:solidFill>
                  <a:srgbClr val="000000"/>
                </a:solidFill>
                <a:latin typeface="Lexend Deca"/>
                <a:ea typeface="Lexend Deca"/>
                <a:cs typeface="Lexend Deca"/>
                <a:sym typeface="Lexend Deca"/>
              </a:rPr>
              <a:t> f</a:t>
            </a:r>
            <a:r>
              <a:rPr lang="en-US" sz="2199" strike="noStrike" u="none">
                <a:solidFill>
                  <a:srgbClr val="000000"/>
                </a:solidFill>
                <a:latin typeface="Lexend Deca"/>
                <a:ea typeface="Lexend Deca"/>
                <a:cs typeface="Lexend Deca"/>
                <a:sym typeface="Lexend Deca"/>
              </a:rPr>
              <a:t>o</a:t>
            </a:r>
            <a:r>
              <a:rPr lang="en-US" sz="2199" strike="noStrike" u="none">
                <a:solidFill>
                  <a:srgbClr val="000000"/>
                </a:solidFill>
                <a:latin typeface="Lexend Deca"/>
                <a:ea typeface="Lexend Deca"/>
                <a:cs typeface="Lexend Deca"/>
                <a:sym typeface="Lexend Deca"/>
              </a:rPr>
              <a:t>is</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l</a:t>
            </a:r>
            <a:r>
              <a:rPr lang="en-US" sz="2199" strike="noStrike" u="none">
                <a:solidFill>
                  <a:srgbClr val="000000"/>
                </a:solidFill>
                <a:latin typeface="Lexend Deca"/>
                <a:ea typeface="Lexend Deca"/>
                <a:cs typeface="Lexend Deca"/>
                <a:sym typeface="Lexend Deca"/>
              </a:rPr>
              <a:t>es produits </a:t>
            </a:r>
            <a:r>
              <a:rPr lang="en-US" sz="2199" strike="noStrike" u="none">
                <a:solidFill>
                  <a:srgbClr val="000000"/>
                </a:solidFill>
                <a:latin typeface="Lexend Deca"/>
                <a:ea typeface="Lexend Deca"/>
                <a:cs typeface="Lexend Deca"/>
                <a:sym typeface="Lexend Deca"/>
              </a:rPr>
              <a:t>publié</a:t>
            </a:r>
            <a:r>
              <a:rPr lang="en-US" sz="2199" strike="noStrike" u="none">
                <a:solidFill>
                  <a:srgbClr val="000000"/>
                </a:solidFill>
                <a:latin typeface="Lexend Deca"/>
                <a:ea typeface="Lexend Deca"/>
                <a:cs typeface="Lexend Deca"/>
                <a:sym typeface="Lexend Deca"/>
              </a:rPr>
              <a:t>s e</a:t>
            </a:r>
            <a:r>
              <a:rPr lang="en-US" sz="2199" strike="noStrike" u="none">
                <a:solidFill>
                  <a:srgbClr val="000000"/>
                </a:solidFill>
                <a:latin typeface="Lexend Deca"/>
                <a:ea typeface="Lexend Deca"/>
                <a:cs typeface="Lexend Deca"/>
                <a:sym typeface="Lexend Deca"/>
              </a:rPr>
              <a:t>t</a:t>
            </a:r>
            <a:r>
              <a:rPr lang="en-US" sz="2199" strike="noStrike" u="none">
                <a:solidFill>
                  <a:srgbClr val="000000"/>
                </a:solidFill>
                <a:latin typeface="Lexend Deca"/>
                <a:ea typeface="Lexend Deca"/>
                <a:cs typeface="Lexend Deca"/>
                <a:sym typeface="Lexend Deca"/>
              </a:rPr>
              <a:t> a</a:t>
            </a:r>
            <a:r>
              <a:rPr lang="en-US" sz="2199" strike="noStrike" u="none">
                <a:solidFill>
                  <a:srgbClr val="000000"/>
                </a:solidFill>
                <a:latin typeface="Lexend Deca"/>
                <a:ea typeface="Lexend Deca"/>
                <a:cs typeface="Lexend Deca"/>
                <a:sym typeface="Lexend Deca"/>
              </a:rPr>
              <a:t>cc</a:t>
            </a:r>
            <a:r>
              <a:rPr lang="en-US" sz="2199" strike="noStrike" u="none">
                <a:solidFill>
                  <a:srgbClr val="000000"/>
                </a:solidFill>
                <a:latin typeface="Lexend Deca"/>
                <a:ea typeface="Lexend Deca"/>
                <a:cs typeface="Lexend Deca"/>
                <a:sym typeface="Lexend Deca"/>
              </a:rPr>
              <a:t>essi</a:t>
            </a:r>
            <a:r>
              <a:rPr lang="en-US" sz="2199" strike="noStrike" u="none">
                <a:solidFill>
                  <a:srgbClr val="000000"/>
                </a:solidFill>
                <a:latin typeface="Lexend Deca"/>
                <a:ea typeface="Lexend Deca"/>
                <a:cs typeface="Lexend Deca"/>
                <a:sym typeface="Lexend Deca"/>
              </a:rPr>
              <a:t>b</a:t>
            </a:r>
            <a:r>
              <a:rPr lang="en-US" sz="2199" strike="noStrike" u="none">
                <a:solidFill>
                  <a:srgbClr val="000000"/>
                </a:solidFill>
                <a:latin typeface="Lexend Deca"/>
                <a:ea typeface="Lexend Deca"/>
                <a:cs typeface="Lexend Deca"/>
                <a:sym typeface="Lexend Deca"/>
              </a:rPr>
              <a:t>les</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au</a:t>
            </a:r>
            <a:r>
              <a:rPr lang="en-US" sz="2199" strike="noStrike" u="none">
                <a:solidFill>
                  <a:srgbClr val="000000"/>
                </a:solidFill>
                <a:latin typeface="Lexend Deca"/>
                <a:ea typeface="Lexend Deca"/>
                <a:cs typeface="Lexend Deca"/>
                <a:sym typeface="Lexend Deca"/>
              </a:rPr>
              <a:t>x</a:t>
            </a:r>
            <a:r>
              <a:rPr lang="en-US" sz="2199" strike="noStrike" u="none">
                <a:solidFill>
                  <a:srgbClr val="000000"/>
                </a:solidFill>
                <a:latin typeface="Lexend Deca"/>
                <a:ea typeface="Lexend Deca"/>
                <a:cs typeface="Lexend Deca"/>
                <a:sym typeface="Lexend Deca"/>
              </a:rPr>
              <a:t> cli</a:t>
            </a:r>
            <a:r>
              <a:rPr lang="en-US" sz="2199" strike="noStrike" u="none">
                <a:solidFill>
                  <a:srgbClr val="000000"/>
                </a:solidFill>
                <a:latin typeface="Lexend Deca"/>
                <a:ea typeface="Lexend Deca"/>
                <a:cs typeface="Lexend Deca"/>
                <a:sym typeface="Lexend Deca"/>
              </a:rPr>
              <a:t>e</a:t>
            </a:r>
            <a:r>
              <a:rPr lang="en-US" sz="2199" strike="noStrike" u="none">
                <a:solidFill>
                  <a:srgbClr val="000000"/>
                </a:solidFill>
                <a:latin typeface="Lexend Deca"/>
                <a:ea typeface="Lexend Deca"/>
                <a:cs typeface="Lexend Deca"/>
                <a:sym typeface="Lexend Deca"/>
              </a:rPr>
              <a:t>nt</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 WooCommerce perme</a:t>
            </a:r>
            <a:r>
              <a:rPr lang="en-US" sz="2199" strike="noStrike" u="none">
                <a:solidFill>
                  <a:srgbClr val="000000"/>
                </a:solidFill>
                <a:latin typeface="Lexend Deca"/>
                <a:ea typeface="Lexend Deca"/>
                <a:cs typeface="Lexend Deca"/>
                <a:sym typeface="Lexend Deca"/>
              </a:rPr>
              <a:t>t</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un</a:t>
            </a:r>
            <a:r>
              <a:rPr lang="en-US" sz="2199" strike="noStrike" u="none">
                <a:solidFill>
                  <a:srgbClr val="000000"/>
                </a:solidFill>
                <a:latin typeface="Lexend Deca"/>
                <a:ea typeface="Lexend Deca"/>
                <a:cs typeface="Lexend Deca"/>
                <a:sym typeface="Lexend Deca"/>
              </a:rPr>
              <a:t>e </a:t>
            </a:r>
            <a:r>
              <a:rPr lang="en-US" sz="2199" strike="noStrike" u="none">
                <a:solidFill>
                  <a:srgbClr val="000000"/>
                </a:solidFill>
                <a:latin typeface="Lexend Deca"/>
                <a:ea typeface="Lexend Deca"/>
                <a:cs typeface="Lexend Deca"/>
                <a:sym typeface="Lexend Deca"/>
              </a:rPr>
              <a:t>ge</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t</a:t>
            </a:r>
            <a:r>
              <a:rPr lang="en-US" sz="2199" strike="noStrike" u="none">
                <a:solidFill>
                  <a:srgbClr val="000000"/>
                </a:solidFill>
                <a:latin typeface="Lexend Deca"/>
                <a:ea typeface="Lexend Deca"/>
                <a:cs typeface="Lexend Deca"/>
                <a:sym typeface="Lexend Deca"/>
              </a:rPr>
              <a:t>i</a:t>
            </a:r>
            <a:r>
              <a:rPr lang="en-US" sz="2199" strike="noStrike" u="none">
                <a:solidFill>
                  <a:srgbClr val="000000"/>
                </a:solidFill>
                <a:latin typeface="Lexend Deca"/>
                <a:ea typeface="Lexend Deca"/>
                <a:cs typeface="Lexend Deca"/>
                <a:sym typeface="Lexend Deca"/>
              </a:rPr>
              <a:t>on co</a:t>
            </a:r>
            <a:r>
              <a:rPr lang="en-US" sz="2199" strike="noStrike" u="none">
                <a:solidFill>
                  <a:srgbClr val="000000"/>
                </a:solidFill>
                <a:latin typeface="Lexend Deca"/>
                <a:ea typeface="Lexend Deca"/>
                <a:cs typeface="Lexend Deca"/>
                <a:sym typeface="Lexend Deca"/>
              </a:rPr>
              <a:t>m</a:t>
            </a:r>
            <a:r>
              <a:rPr lang="en-US" sz="2199" strike="noStrike" u="none">
                <a:solidFill>
                  <a:srgbClr val="000000"/>
                </a:solidFill>
                <a:latin typeface="Lexend Deca"/>
                <a:ea typeface="Lexend Deca"/>
                <a:cs typeface="Lexend Deca"/>
                <a:sym typeface="Lexend Deca"/>
              </a:rPr>
              <a:t>plèt</a:t>
            </a:r>
            <a:r>
              <a:rPr lang="en-US" sz="2199" strike="noStrike" u="none">
                <a:solidFill>
                  <a:srgbClr val="000000"/>
                </a:solidFill>
                <a:latin typeface="Lexend Deca"/>
                <a:ea typeface="Lexend Deca"/>
                <a:cs typeface="Lexend Deca"/>
                <a:sym typeface="Lexend Deca"/>
              </a:rPr>
              <a:t>e des </a:t>
            </a:r>
            <a:r>
              <a:rPr lang="en-US" sz="2199" strike="noStrike" u="none">
                <a:solidFill>
                  <a:srgbClr val="000000"/>
                </a:solidFill>
                <a:latin typeface="Lexend Deca"/>
                <a:ea typeface="Lexend Deca"/>
                <a:cs typeface="Lexend Deca"/>
                <a:sym typeface="Lexend Deca"/>
              </a:rPr>
              <a:t>c</a:t>
            </a:r>
            <a:r>
              <a:rPr lang="en-US" sz="2199" strike="noStrike" u="none">
                <a:solidFill>
                  <a:srgbClr val="000000"/>
                </a:solidFill>
                <a:latin typeface="Lexend Deca"/>
                <a:ea typeface="Lexend Deca"/>
                <a:cs typeface="Lexend Deca"/>
                <a:sym typeface="Lexend Deca"/>
              </a:rPr>
              <a:t>o</a:t>
            </a:r>
            <a:r>
              <a:rPr lang="en-US" sz="2199" strike="noStrike" u="none">
                <a:solidFill>
                  <a:srgbClr val="000000"/>
                </a:solidFill>
                <a:latin typeface="Lexend Deca"/>
                <a:ea typeface="Lexend Deca"/>
                <a:cs typeface="Lexend Deca"/>
                <a:sym typeface="Lexend Deca"/>
              </a:rPr>
              <a:t>mman</a:t>
            </a:r>
            <a:r>
              <a:rPr lang="en-US" sz="2199" strike="noStrike" u="none">
                <a:solidFill>
                  <a:srgbClr val="000000"/>
                </a:solidFill>
                <a:latin typeface="Lexend Deca"/>
                <a:ea typeface="Lexend Deca"/>
                <a:cs typeface="Lexend Deca"/>
                <a:sym typeface="Lexend Deca"/>
              </a:rPr>
              <a:t>d</a:t>
            </a:r>
            <a:r>
              <a:rPr lang="en-US" sz="2199" strike="noStrike" u="none">
                <a:solidFill>
                  <a:srgbClr val="000000"/>
                </a:solidFill>
                <a:latin typeface="Lexend Deca"/>
                <a:ea typeface="Lexend Deca"/>
                <a:cs typeface="Lexend Deca"/>
                <a:sym typeface="Lexend Deca"/>
              </a:rPr>
              <a:t>e</a:t>
            </a:r>
            <a:r>
              <a:rPr lang="en-US" sz="2199" strike="noStrike" u="none">
                <a:solidFill>
                  <a:srgbClr val="000000"/>
                </a:solidFill>
                <a:latin typeface="Lexend Deca"/>
                <a:ea typeface="Lexend Deca"/>
                <a:cs typeface="Lexend Deca"/>
                <a:sym typeface="Lexend Deca"/>
              </a:rPr>
              <a:t>s </a:t>
            </a:r>
            <a:r>
              <a:rPr lang="en-US" sz="2199" strike="noStrike" u="none">
                <a:solidFill>
                  <a:srgbClr val="000000"/>
                </a:solidFill>
                <a:latin typeface="Lexend Deca"/>
                <a:ea typeface="Lexend Deca"/>
                <a:cs typeface="Lexend Deca"/>
                <a:sym typeface="Lexend Deca"/>
              </a:rPr>
              <a:t>p</a:t>
            </a:r>
            <a:r>
              <a:rPr lang="en-US" sz="2199" strike="noStrike" u="none">
                <a:solidFill>
                  <a:srgbClr val="000000"/>
                </a:solidFill>
                <a:latin typeface="Lexend Deca"/>
                <a:ea typeface="Lexend Deca"/>
                <a:cs typeface="Lexend Deca"/>
                <a:sym typeface="Lexend Deca"/>
              </a:rPr>
              <a:t>a</a:t>
            </a:r>
            <a:r>
              <a:rPr lang="en-US" sz="2199" strike="noStrike" u="none">
                <a:solidFill>
                  <a:srgbClr val="000000"/>
                </a:solidFill>
                <a:latin typeface="Lexend Deca"/>
                <a:ea typeface="Lexend Deca"/>
                <a:cs typeface="Lexend Deca"/>
                <a:sym typeface="Lexend Deca"/>
              </a:rPr>
              <a:t>ssé</a:t>
            </a:r>
            <a:r>
              <a:rPr lang="en-US" sz="2199" strike="noStrike" u="none">
                <a:solidFill>
                  <a:srgbClr val="000000"/>
                </a:solidFill>
                <a:latin typeface="Lexend Deca"/>
                <a:ea typeface="Lexend Deca"/>
                <a:cs typeface="Lexend Deca"/>
                <a:sym typeface="Lexend Deca"/>
              </a:rPr>
              <a:t>e</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ur l</a:t>
            </a:r>
            <a:r>
              <a:rPr lang="en-US" sz="2199" strike="noStrike" u="none">
                <a:solidFill>
                  <a:srgbClr val="000000"/>
                </a:solidFill>
                <a:latin typeface="Lexend Deca"/>
                <a:ea typeface="Lexend Deca"/>
                <a:cs typeface="Lexend Deca"/>
                <a:sym typeface="Lexend Deca"/>
              </a:rPr>
              <a:t>a bou</a:t>
            </a:r>
            <a:r>
              <a:rPr lang="en-US" sz="2199" strike="noStrike" u="none">
                <a:solidFill>
                  <a:srgbClr val="000000"/>
                </a:solidFill>
                <a:latin typeface="Lexend Deca"/>
                <a:ea typeface="Lexend Deca"/>
                <a:cs typeface="Lexend Deca"/>
                <a:sym typeface="Lexend Deca"/>
              </a:rPr>
              <a:t>t</a:t>
            </a:r>
            <a:r>
              <a:rPr lang="en-US" sz="2199" strike="noStrike" u="none">
                <a:solidFill>
                  <a:srgbClr val="000000"/>
                </a:solidFill>
                <a:latin typeface="Lexend Deca"/>
                <a:ea typeface="Lexend Deca"/>
                <a:cs typeface="Lexend Deca"/>
                <a:sym typeface="Lexend Deca"/>
              </a:rPr>
              <a:t>ique</a:t>
            </a:r>
            <a:r>
              <a:rPr lang="en-US" sz="2199" strike="noStrike" u="none">
                <a:solidFill>
                  <a:srgbClr val="000000"/>
                </a:solidFill>
                <a:latin typeface="Lexend Deca"/>
                <a:ea typeface="Lexend Deca"/>
                <a:cs typeface="Lexend Deca"/>
                <a:sym typeface="Lexend Deca"/>
              </a:rPr>
              <a:t>. Ce chapitre </a:t>
            </a:r>
            <a:r>
              <a:rPr lang="en-US" sz="2199" strike="noStrike" u="none">
                <a:solidFill>
                  <a:srgbClr val="000000"/>
                </a:solidFill>
                <a:latin typeface="Lexend Deca"/>
                <a:ea typeface="Lexend Deca"/>
                <a:cs typeface="Lexend Deca"/>
                <a:sym typeface="Lexend Deca"/>
              </a:rPr>
              <a:t>d</a:t>
            </a:r>
            <a:r>
              <a:rPr lang="en-US" sz="2199" strike="noStrike" u="none">
                <a:solidFill>
                  <a:srgbClr val="000000"/>
                </a:solidFill>
                <a:latin typeface="Lexend Deca"/>
                <a:ea typeface="Lexend Deca"/>
                <a:cs typeface="Lexend Deca"/>
                <a:sym typeface="Lexend Deca"/>
              </a:rPr>
              <a:t>é</a:t>
            </a:r>
            <a:r>
              <a:rPr lang="en-US" sz="2199" strike="noStrike" u="none">
                <a:solidFill>
                  <a:srgbClr val="000000"/>
                </a:solidFill>
                <a:latin typeface="Lexend Deca"/>
                <a:ea typeface="Lexend Deca"/>
                <a:cs typeface="Lexend Deca"/>
                <a:sym typeface="Lexend Deca"/>
              </a:rPr>
              <a:t>cri</a:t>
            </a:r>
            <a:r>
              <a:rPr lang="en-US" sz="2199" strike="noStrike" u="none">
                <a:solidFill>
                  <a:srgbClr val="000000"/>
                </a:solidFill>
                <a:latin typeface="Lexend Deca"/>
                <a:ea typeface="Lexend Deca"/>
                <a:cs typeface="Lexend Deca"/>
                <a:sym typeface="Lexend Deca"/>
              </a:rPr>
              <a:t>t les étapes de s</a:t>
            </a:r>
            <a:r>
              <a:rPr lang="en-US" sz="2199" strike="noStrike" u="none">
                <a:solidFill>
                  <a:srgbClr val="000000"/>
                </a:solidFill>
                <a:latin typeface="Lexend Deca"/>
                <a:ea typeface="Lexend Deca"/>
                <a:cs typeface="Lexend Deca"/>
                <a:sym typeface="Lexend Deca"/>
              </a:rPr>
              <a:t>uiv</a:t>
            </a:r>
            <a:r>
              <a:rPr lang="en-US" sz="2199" strike="noStrike" u="none">
                <a:solidFill>
                  <a:srgbClr val="000000"/>
                </a:solidFill>
                <a:latin typeface="Lexend Deca"/>
                <a:ea typeface="Lexend Deca"/>
                <a:cs typeface="Lexend Deca"/>
                <a:sym typeface="Lexend Deca"/>
              </a:rPr>
              <a:t>i</a:t>
            </a:r>
            <a:r>
              <a:rPr lang="en-US" sz="2199" strike="noStrike" u="none">
                <a:solidFill>
                  <a:srgbClr val="000000"/>
                </a:solidFill>
                <a:latin typeface="Lexend Deca"/>
                <a:ea typeface="Lexend Deca"/>
                <a:cs typeface="Lexend Deca"/>
                <a:sym typeface="Lexend Deca"/>
              </a:rPr>
              <a:t>,</a:t>
            </a:r>
            <a:r>
              <a:rPr lang="en-US" sz="2199" strike="noStrike" u="none">
                <a:solidFill>
                  <a:srgbClr val="000000"/>
                </a:solidFill>
                <a:latin typeface="Lexend Deca"/>
                <a:ea typeface="Lexend Deca"/>
                <a:cs typeface="Lexend Deca"/>
                <a:sym typeface="Lexend Deca"/>
              </a:rPr>
              <a:t> de </a:t>
            </a:r>
            <a:r>
              <a:rPr lang="en-US" sz="2199" strike="noStrike" u="none">
                <a:solidFill>
                  <a:srgbClr val="000000"/>
                </a:solidFill>
                <a:latin typeface="Lexend Deca"/>
                <a:ea typeface="Lexend Deca"/>
                <a:cs typeface="Lexend Deca"/>
                <a:sym typeface="Lexend Deca"/>
              </a:rPr>
              <a:t>t</a:t>
            </a:r>
            <a:r>
              <a:rPr lang="en-US" sz="2199" strike="noStrike" u="none">
                <a:solidFill>
                  <a:srgbClr val="000000"/>
                </a:solidFill>
                <a:latin typeface="Lexend Deca"/>
                <a:ea typeface="Lexend Deca"/>
                <a:cs typeface="Lexend Deca"/>
                <a:sym typeface="Lexend Deca"/>
              </a:rPr>
              <a:t>r</a:t>
            </a:r>
            <a:r>
              <a:rPr lang="en-US" sz="2199" strike="noStrike" u="none">
                <a:solidFill>
                  <a:srgbClr val="000000"/>
                </a:solidFill>
                <a:latin typeface="Lexend Deca"/>
                <a:ea typeface="Lexend Deca"/>
                <a:cs typeface="Lexend Deca"/>
                <a:sym typeface="Lexend Deca"/>
              </a:rPr>
              <a:t>a</a:t>
            </a:r>
            <a:r>
              <a:rPr lang="en-US" sz="2199" strike="noStrike" u="none">
                <a:solidFill>
                  <a:srgbClr val="000000"/>
                </a:solidFill>
                <a:latin typeface="Lexend Deca"/>
                <a:ea typeface="Lexend Deca"/>
                <a:cs typeface="Lexend Deca"/>
                <a:sym typeface="Lexend Deca"/>
              </a:rPr>
              <a:t>it</a:t>
            </a:r>
            <a:r>
              <a:rPr lang="en-US" sz="2199" strike="noStrike" u="none">
                <a:solidFill>
                  <a:srgbClr val="000000"/>
                </a:solidFill>
                <a:latin typeface="Lexend Deca"/>
                <a:ea typeface="Lexend Deca"/>
                <a:cs typeface="Lexend Deca"/>
                <a:sym typeface="Lexend Deca"/>
              </a:rPr>
              <a:t>eme</a:t>
            </a:r>
            <a:r>
              <a:rPr lang="en-US" sz="2199" strike="noStrike" u="none">
                <a:solidFill>
                  <a:srgbClr val="000000"/>
                </a:solidFill>
                <a:latin typeface="Lexend Deca"/>
                <a:ea typeface="Lexend Deca"/>
                <a:cs typeface="Lexend Deca"/>
                <a:sym typeface="Lexend Deca"/>
              </a:rPr>
              <a:t>n</a:t>
            </a:r>
            <a:r>
              <a:rPr lang="en-US" sz="2199" strike="noStrike" u="none">
                <a:solidFill>
                  <a:srgbClr val="000000"/>
                </a:solidFill>
                <a:latin typeface="Lexend Deca"/>
                <a:ea typeface="Lexend Deca"/>
                <a:cs typeface="Lexend Deca"/>
                <a:sym typeface="Lexend Deca"/>
              </a:rPr>
              <a:t>t</a:t>
            </a:r>
            <a:r>
              <a:rPr lang="en-US" sz="2199" strike="noStrike" u="none">
                <a:solidFill>
                  <a:srgbClr val="000000"/>
                </a:solidFill>
                <a:latin typeface="Lexend Deca"/>
                <a:ea typeface="Lexend Deca"/>
                <a:cs typeface="Lexend Deca"/>
                <a:sym typeface="Lexend Deca"/>
              </a:rPr>
              <a:t> et de fi</a:t>
            </a:r>
            <a:r>
              <a:rPr lang="en-US" sz="2199" strike="noStrike" u="none">
                <a:solidFill>
                  <a:srgbClr val="000000"/>
                </a:solidFill>
                <a:latin typeface="Lexend Deca"/>
                <a:ea typeface="Lexend Deca"/>
                <a:cs typeface="Lexend Deca"/>
                <a:sym typeface="Lexend Deca"/>
              </a:rPr>
              <a:t>nalis</a:t>
            </a:r>
            <a:r>
              <a:rPr lang="en-US" sz="2199" strike="noStrike" u="none">
                <a:solidFill>
                  <a:srgbClr val="000000"/>
                </a:solidFill>
                <a:latin typeface="Lexend Deca"/>
                <a:ea typeface="Lexend Deca"/>
                <a:cs typeface="Lexend Deca"/>
                <a:sym typeface="Lexend Deca"/>
              </a:rPr>
              <a:t>ation d</a:t>
            </a:r>
            <a:r>
              <a:rPr lang="en-US" sz="2199" strike="noStrike" u="none">
                <a:solidFill>
                  <a:srgbClr val="000000"/>
                </a:solidFill>
                <a:latin typeface="Lexend Deca"/>
                <a:ea typeface="Lexend Deca"/>
                <a:cs typeface="Lexend Deca"/>
                <a:sym typeface="Lexend Deca"/>
              </a:rPr>
              <a:t>e</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 c</a:t>
            </a:r>
            <a:r>
              <a:rPr lang="en-US" sz="2199" strike="noStrike" u="none">
                <a:solidFill>
                  <a:srgbClr val="000000"/>
                </a:solidFill>
                <a:latin typeface="Lexend Deca"/>
                <a:ea typeface="Lexend Deca"/>
                <a:cs typeface="Lexend Deca"/>
                <a:sym typeface="Lexend Deca"/>
              </a:rPr>
              <a:t>o</a:t>
            </a:r>
            <a:r>
              <a:rPr lang="en-US" sz="2199" strike="noStrike" u="none">
                <a:solidFill>
                  <a:srgbClr val="000000"/>
                </a:solidFill>
                <a:latin typeface="Lexend Deca"/>
                <a:ea typeface="Lexend Deca"/>
                <a:cs typeface="Lexend Deca"/>
                <a:sym typeface="Lexend Deca"/>
              </a:rPr>
              <a:t>mma</a:t>
            </a:r>
            <a:r>
              <a:rPr lang="en-US" sz="2199" strike="noStrike" u="none">
                <a:solidFill>
                  <a:srgbClr val="000000"/>
                </a:solidFill>
                <a:latin typeface="Lexend Deca"/>
                <a:ea typeface="Lexend Deca"/>
                <a:cs typeface="Lexend Deca"/>
                <a:sym typeface="Lexend Deca"/>
              </a:rPr>
              <a:t>n</a:t>
            </a:r>
            <a:r>
              <a:rPr lang="en-US" sz="2199" strike="noStrike" u="none">
                <a:solidFill>
                  <a:srgbClr val="000000"/>
                </a:solidFill>
                <a:latin typeface="Lexend Deca"/>
                <a:ea typeface="Lexend Deca"/>
                <a:cs typeface="Lexend Deca"/>
                <a:sym typeface="Lexend Deca"/>
              </a:rPr>
              <a:t>d</a:t>
            </a:r>
            <a:r>
              <a:rPr lang="en-US" sz="2199" strike="noStrike" u="none">
                <a:solidFill>
                  <a:srgbClr val="000000"/>
                </a:solidFill>
                <a:latin typeface="Lexend Deca"/>
                <a:ea typeface="Lexend Deca"/>
                <a:cs typeface="Lexend Deca"/>
                <a:sym typeface="Lexend Deca"/>
              </a:rPr>
              <a:t>es.</a:t>
            </a:r>
            <a:r>
              <a:rPr lang="en-US" sz="2199" strike="noStrike" u="none">
                <a:solidFill>
                  <a:srgbClr val="000000"/>
                </a:solidFill>
                <a:latin typeface="Lexend Deca"/>
                <a:ea typeface="Lexend Deca"/>
                <a:cs typeface="Lexend Deca"/>
                <a:sym typeface="Lexend Deca"/>
              </a:rPr>
              <a:t> </a:t>
            </a:r>
          </a:p>
        </p:txBody>
      </p:sp>
      <p:sp>
        <p:nvSpPr>
          <p:cNvPr name="TextBox 6" id="6"/>
          <p:cNvSpPr txBox="true"/>
          <p:nvPr/>
        </p:nvSpPr>
        <p:spPr>
          <a:xfrm rot="0">
            <a:off x="559837" y="2537317"/>
            <a:ext cx="3413284" cy="422275"/>
          </a:xfrm>
          <a:prstGeom prst="rect">
            <a:avLst/>
          </a:prstGeom>
        </p:spPr>
        <p:txBody>
          <a:bodyPr anchor="t" rtlCol="false" tIns="0" lIns="0" bIns="0" rIns="0">
            <a:spAutoFit/>
          </a:bodyPr>
          <a:lstStyle/>
          <a:p>
            <a:pPr algn="l" marL="0" indent="0" lvl="0">
              <a:lnSpc>
                <a:spcPts val="3499"/>
              </a:lnSpc>
              <a:spcBef>
                <a:spcPct val="0"/>
              </a:spcBef>
            </a:pPr>
            <a:r>
              <a:rPr lang="en-US" sz="2499">
                <a:solidFill>
                  <a:srgbClr val="00BF63"/>
                </a:solidFill>
                <a:latin typeface="Fredoka"/>
                <a:ea typeface="Fredoka"/>
                <a:cs typeface="Fredoka"/>
                <a:sym typeface="Fredoka"/>
              </a:rPr>
              <a:t>Ac</a:t>
            </a:r>
            <a:r>
              <a:rPr lang="en-US" sz="2499" strike="noStrike" u="none">
                <a:solidFill>
                  <a:srgbClr val="00BF63"/>
                </a:solidFill>
                <a:latin typeface="Fredoka"/>
                <a:ea typeface="Fredoka"/>
                <a:cs typeface="Fredoka"/>
                <a:sym typeface="Fredoka"/>
              </a:rPr>
              <a:t>c</a:t>
            </a:r>
            <a:r>
              <a:rPr lang="en-US" sz="2499" strike="noStrike" u="none">
                <a:solidFill>
                  <a:srgbClr val="00BF63"/>
                </a:solidFill>
                <a:latin typeface="Fredoka"/>
                <a:ea typeface="Fredoka"/>
                <a:cs typeface="Fredoka"/>
                <a:sym typeface="Fredoka"/>
              </a:rPr>
              <a:t>ès </a:t>
            </a:r>
            <a:r>
              <a:rPr lang="en-US" sz="2499" strike="noStrike" u="none">
                <a:solidFill>
                  <a:srgbClr val="00BF63"/>
                </a:solidFill>
                <a:latin typeface="Fredoka"/>
                <a:ea typeface="Fredoka"/>
                <a:cs typeface="Fredoka"/>
                <a:sym typeface="Fredoka"/>
              </a:rPr>
              <a:t>a</a:t>
            </a:r>
            <a:r>
              <a:rPr lang="en-US" sz="2499" strike="noStrike" u="none">
                <a:solidFill>
                  <a:srgbClr val="00BF63"/>
                </a:solidFill>
                <a:latin typeface="Fredoka"/>
                <a:ea typeface="Fredoka"/>
                <a:cs typeface="Fredoka"/>
                <a:sym typeface="Fredoka"/>
              </a:rPr>
              <a:t>ux c</a:t>
            </a:r>
            <a:r>
              <a:rPr lang="en-US" sz="2499" strike="noStrike" u="none">
                <a:solidFill>
                  <a:srgbClr val="00BF63"/>
                </a:solidFill>
                <a:latin typeface="Fredoka"/>
                <a:ea typeface="Fredoka"/>
                <a:cs typeface="Fredoka"/>
                <a:sym typeface="Fredoka"/>
              </a:rPr>
              <a:t>o</a:t>
            </a:r>
            <a:r>
              <a:rPr lang="en-US" sz="2499" strike="noStrike" u="none">
                <a:solidFill>
                  <a:srgbClr val="00BF63"/>
                </a:solidFill>
                <a:latin typeface="Fredoka"/>
                <a:ea typeface="Fredoka"/>
                <a:cs typeface="Fredoka"/>
                <a:sym typeface="Fredoka"/>
              </a:rPr>
              <a:t>mma</a:t>
            </a:r>
            <a:r>
              <a:rPr lang="en-US" sz="2499" strike="noStrike" u="none">
                <a:solidFill>
                  <a:srgbClr val="00BF63"/>
                </a:solidFill>
                <a:latin typeface="Fredoka"/>
                <a:ea typeface="Fredoka"/>
                <a:cs typeface="Fredoka"/>
                <a:sym typeface="Fredoka"/>
              </a:rPr>
              <a:t>ndes</a:t>
            </a:r>
          </a:p>
        </p:txBody>
      </p:sp>
      <p:sp>
        <p:nvSpPr>
          <p:cNvPr name="TextBox 7" id="7"/>
          <p:cNvSpPr txBox="true"/>
          <p:nvPr/>
        </p:nvSpPr>
        <p:spPr>
          <a:xfrm rot="0">
            <a:off x="597937" y="3099999"/>
            <a:ext cx="16661363" cy="1553845"/>
          </a:xfrm>
          <a:prstGeom prst="rect">
            <a:avLst/>
          </a:prstGeom>
        </p:spPr>
        <p:txBody>
          <a:bodyPr anchor="t" rtlCol="false" tIns="0" lIns="0" bIns="0" rIns="0">
            <a:spAutoFit/>
          </a:bodyPr>
          <a:lstStyle/>
          <a:p>
            <a:pPr algn="just">
              <a:lnSpc>
                <a:spcPts val="3079"/>
              </a:lnSpc>
            </a:pPr>
            <a:r>
              <a:rPr lang="en-US" sz="2199" strike="noStrike" u="none">
                <a:solidFill>
                  <a:srgbClr val="000000"/>
                </a:solidFill>
                <a:latin typeface="Lexend Deca"/>
                <a:ea typeface="Lexend Deca"/>
                <a:cs typeface="Lexend Deca"/>
                <a:sym typeface="Lexend Deca"/>
              </a:rPr>
              <a:t>Pour </a:t>
            </a:r>
            <a:r>
              <a:rPr lang="en-US" sz="2199" strike="noStrike" u="none">
                <a:solidFill>
                  <a:srgbClr val="000000"/>
                </a:solidFill>
                <a:latin typeface="Lexend Deca"/>
                <a:ea typeface="Lexend Deca"/>
                <a:cs typeface="Lexend Deca"/>
                <a:sym typeface="Lexend Deca"/>
              </a:rPr>
              <a:t>v</a:t>
            </a:r>
            <a:r>
              <a:rPr lang="en-US" sz="2199" strike="noStrike" u="none">
                <a:solidFill>
                  <a:srgbClr val="000000"/>
                </a:solidFill>
                <a:latin typeface="Lexend Deca"/>
                <a:ea typeface="Lexend Deca"/>
                <a:cs typeface="Lexend Deca"/>
                <a:sym typeface="Lexend Deca"/>
              </a:rPr>
              <a:t>i</a:t>
            </a:r>
            <a:r>
              <a:rPr lang="en-US" sz="2199" strike="noStrike" u="none">
                <a:solidFill>
                  <a:srgbClr val="000000"/>
                </a:solidFill>
                <a:latin typeface="Lexend Deca"/>
                <a:ea typeface="Lexend Deca"/>
                <a:cs typeface="Lexend Deca"/>
                <a:sym typeface="Lexend Deca"/>
              </a:rPr>
              <a:t>sual</a:t>
            </a:r>
            <a:r>
              <a:rPr lang="en-US" sz="2199" strike="noStrike" u="none">
                <a:solidFill>
                  <a:srgbClr val="000000"/>
                </a:solidFill>
                <a:latin typeface="Lexend Deca"/>
                <a:ea typeface="Lexend Deca"/>
                <a:cs typeface="Lexend Deca"/>
                <a:sym typeface="Lexend Deca"/>
              </a:rPr>
              <a:t>i</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er </a:t>
            </a:r>
            <a:r>
              <a:rPr lang="en-US" sz="2199" strike="noStrike" u="none">
                <a:solidFill>
                  <a:srgbClr val="000000"/>
                </a:solidFill>
                <a:latin typeface="Lexend Deca"/>
                <a:ea typeface="Lexend Deca"/>
                <a:cs typeface="Lexend Deca"/>
                <a:sym typeface="Lexend Deca"/>
              </a:rPr>
              <a:t>les</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c</a:t>
            </a:r>
            <a:r>
              <a:rPr lang="en-US" sz="2199" strike="noStrike" u="none">
                <a:solidFill>
                  <a:srgbClr val="000000"/>
                </a:solidFill>
                <a:latin typeface="Lexend Deca"/>
                <a:ea typeface="Lexend Deca"/>
                <a:cs typeface="Lexend Deca"/>
                <a:sym typeface="Lexend Deca"/>
              </a:rPr>
              <a:t>o</a:t>
            </a:r>
            <a:r>
              <a:rPr lang="en-US" sz="2199" strike="noStrike" u="none">
                <a:solidFill>
                  <a:srgbClr val="000000"/>
                </a:solidFill>
                <a:latin typeface="Lexend Deca"/>
                <a:ea typeface="Lexend Deca"/>
                <a:cs typeface="Lexend Deca"/>
                <a:sym typeface="Lexend Deca"/>
              </a:rPr>
              <a:t>mman</a:t>
            </a:r>
            <a:r>
              <a:rPr lang="en-US" sz="2199" strike="noStrike" u="none">
                <a:solidFill>
                  <a:srgbClr val="000000"/>
                </a:solidFill>
                <a:latin typeface="Lexend Deca"/>
                <a:ea typeface="Lexend Deca"/>
                <a:cs typeface="Lexend Deca"/>
                <a:sym typeface="Lexend Deca"/>
              </a:rPr>
              <a:t>d</a:t>
            </a:r>
            <a:r>
              <a:rPr lang="en-US" sz="2199" strike="noStrike" u="none">
                <a:solidFill>
                  <a:srgbClr val="000000"/>
                </a:solidFill>
                <a:latin typeface="Lexend Deca"/>
                <a:ea typeface="Lexend Deca"/>
                <a:cs typeface="Lexend Deca"/>
                <a:sym typeface="Lexend Deca"/>
              </a:rPr>
              <a:t>es</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passé</a:t>
            </a:r>
            <a:r>
              <a:rPr lang="en-US" sz="2199" strike="noStrike" u="none">
                <a:solidFill>
                  <a:srgbClr val="000000"/>
                </a:solidFill>
                <a:latin typeface="Lexend Deca"/>
                <a:ea typeface="Lexend Deca"/>
                <a:cs typeface="Lexend Deca"/>
                <a:sym typeface="Lexend Deca"/>
              </a:rPr>
              <a:t>es</a:t>
            </a:r>
            <a:r>
              <a:rPr lang="en-US" sz="2199" strike="noStrike" u="none">
                <a:solidFill>
                  <a:srgbClr val="000000"/>
                </a:solidFill>
                <a:latin typeface="Lexend Deca"/>
                <a:ea typeface="Lexend Deca"/>
                <a:cs typeface="Lexend Deca"/>
                <a:sym typeface="Lexend Deca"/>
              </a:rPr>
              <a:t> p</a:t>
            </a:r>
            <a:r>
              <a:rPr lang="en-US" sz="2199" strike="noStrike" u="none">
                <a:solidFill>
                  <a:srgbClr val="000000"/>
                </a:solidFill>
                <a:latin typeface="Lexend Deca"/>
                <a:ea typeface="Lexend Deca"/>
                <a:cs typeface="Lexend Deca"/>
                <a:sym typeface="Lexend Deca"/>
              </a:rPr>
              <a:t>a</a:t>
            </a:r>
            <a:r>
              <a:rPr lang="en-US" sz="2199" strike="noStrike" u="none">
                <a:solidFill>
                  <a:srgbClr val="000000"/>
                </a:solidFill>
                <a:latin typeface="Lexend Deca"/>
                <a:ea typeface="Lexend Deca"/>
                <a:cs typeface="Lexend Deca"/>
                <a:sym typeface="Lexend Deca"/>
              </a:rPr>
              <a:t>r les clie</a:t>
            </a:r>
            <a:r>
              <a:rPr lang="en-US" sz="2199" strike="noStrike" u="none">
                <a:solidFill>
                  <a:srgbClr val="000000"/>
                </a:solidFill>
                <a:latin typeface="Lexend Deca"/>
                <a:ea typeface="Lexend Deca"/>
                <a:cs typeface="Lexend Deca"/>
                <a:sym typeface="Lexend Deca"/>
              </a:rPr>
              <a:t>nt</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Aller dans le menu WooCommerce &gt; Commandes.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Une liste des commandes s’affiche, avec des informations clés comme le nom du client, le montant, le statut, et la date de commande</a:t>
            </a:r>
          </a:p>
        </p:txBody>
      </p:sp>
      <p:sp>
        <p:nvSpPr>
          <p:cNvPr name="TextBox 8" id="8"/>
          <p:cNvSpPr txBox="true"/>
          <p:nvPr/>
        </p:nvSpPr>
        <p:spPr>
          <a:xfrm rot="0">
            <a:off x="559837" y="4796719"/>
            <a:ext cx="3323749" cy="422275"/>
          </a:xfrm>
          <a:prstGeom prst="rect">
            <a:avLst/>
          </a:prstGeom>
        </p:spPr>
        <p:txBody>
          <a:bodyPr anchor="t" rtlCol="false" tIns="0" lIns="0" bIns="0" rIns="0">
            <a:spAutoFit/>
          </a:bodyPr>
          <a:lstStyle/>
          <a:p>
            <a:pPr algn="l" marL="0" indent="0" lvl="0">
              <a:lnSpc>
                <a:spcPts val="3499"/>
              </a:lnSpc>
              <a:spcBef>
                <a:spcPct val="0"/>
              </a:spcBef>
            </a:pPr>
            <a:r>
              <a:rPr lang="en-US" sz="2499">
                <a:solidFill>
                  <a:srgbClr val="00BF63"/>
                </a:solidFill>
                <a:latin typeface="Fredoka"/>
                <a:ea typeface="Fredoka"/>
                <a:cs typeface="Fredoka"/>
                <a:sym typeface="Fredoka"/>
              </a:rPr>
              <a:t>Statut</a:t>
            </a:r>
            <a:r>
              <a:rPr lang="en-US" sz="2499" strike="noStrike" u="none">
                <a:solidFill>
                  <a:srgbClr val="00BF63"/>
                </a:solidFill>
                <a:latin typeface="Fredoka"/>
                <a:ea typeface="Fredoka"/>
                <a:cs typeface="Fredoka"/>
                <a:sym typeface="Fredoka"/>
              </a:rPr>
              <a:t>s de c</a:t>
            </a:r>
            <a:r>
              <a:rPr lang="en-US" sz="2499" strike="noStrike" u="none">
                <a:solidFill>
                  <a:srgbClr val="00BF63"/>
                </a:solidFill>
                <a:latin typeface="Fredoka"/>
                <a:ea typeface="Fredoka"/>
                <a:cs typeface="Fredoka"/>
                <a:sym typeface="Fredoka"/>
              </a:rPr>
              <a:t>ommande</a:t>
            </a:r>
          </a:p>
        </p:txBody>
      </p:sp>
      <p:sp>
        <p:nvSpPr>
          <p:cNvPr name="TextBox 9" id="9"/>
          <p:cNvSpPr txBox="true"/>
          <p:nvPr/>
        </p:nvSpPr>
        <p:spPr>
          <a:xfrm rot="0">
            <a:off x="597937" y="5361869"/>
            <a:ext cx="17221200" cy="1944370"/>
          </a:xfrm>
          <a:prstGeom prst="rect">
            <a:avLst/>
          </a:prstGeom>
        </p:spPr>
        <p:txBody>
          <a:bodyPr anchor="t" rtlCol="false" tIns="0" lIns="0" bIns="0" rIns="0">
            <a:spAutoFit/>
          </a:bodyPr>
          <a:lstStyle/>
          <a:p>
            <a:pPr algn="just">
              <a:lnSpc>
                <a:spcPts val="3079"/>
              </a:lnSpc>
            </a:pPr>
            <a:r>
              <a:rPr lang="en-US" sz="2199" strike="noStrike" u="none">
                <a:solidFill>
                  <a:srgbClr val="000000"/>
                </a:solidFill>
                <a:latin typeface="Lexend Deca"/>
                <a:ea typeface="Lexend Deca"/>
                <a:cs typeface="Lexend Deca"/>
                <a:sym typeface="Lexend Deca"/>
              </a:rPr>
              <a:t>C</a:t>
            </a:r>
            <a:r>
              <a:rPr lang="en-US" sz="2199" strike="noStrike" u="none">
                <a:solidFill>
                  <a:srgbClr val="000000"/>
                </a:solidFill>
                <a:latin typeface="Lexend Deca"/>
                <a:ea typeface="Lexend Deca"/>
                <a:cs typeface="Lexend Deca"/>
                <a:sym typeface="Lexend Deca"/>
              </a:rPr>
              <a:t>haque c</a:t>
            </a:r>
            <a:r>
              <a:rPr lang="en-US" sz="2199" strike="noStrike" u="none">
                <a:solidFill>
                  <a:srgbClr val="000000"/>
                </a:solidFill>
                <a:latin typeface="Lexend Deca"/>
                <a:ea typeface="Lexend Deca"/>
                <a:cs typeface="Lexend Deca"/>
                <a:sym typeface="Lexend Deca"/>
              </a:rPr>
              <a:t>omm</a:t>
            </a:r>
            <a:r>
              <a:rPr lang="en-US" sz="2199" strike="noStrike" u="none">
                <a:solidFill>
                  <a:srgbClr val="000000"/>
                </a:solidFill>
                <a:latin typeface="Lexend Deca"/>
                <a:ea typeface="Lexend Deca"/>
                <a:cs typeface="Lexend Deca"/>
                <a:sym typeface="Lexend Deca"/>
              </a:rPr>
              <a:t>and</a:t>
            </a:r>
            <a:r>
              <a:rPr lang="en-US" sz="2199" strike="noStrike" u="none">
                <a:solidFill>
                  <a:srgbClr val="000000"/>
                </a:solidFill>
                <a:latin typeface="Lexend Deca"/>
                <a:ea typeface="Lexend Deca"/>
                <a:cs typeface="Lexend Deca"/>
                <a:sym typeface="Lexend Deca"/>
              </a:rPr>
              <a:t>e p</a:t>
            </a:r>
            <a:r>
              <a:rPr lang="en-US" sz="2199" strike="noStrike" u="none">
                <a:solidFill>
                  <a:srgbClr val="000000"/>
                </a:solidFill>
                <a:latin typeface="Lexend Deca"/>
                <a:ea typeface="Lexend Deca"/>
                <a:cs typeface="Lexend Deca"/>
                <a:sym typeface="Lexend Deca"/>
              </a:rPr>
              <a:t>ass</a:t>
            </a:r>
            <a:r>
              <a:rPr lang="en-US" sz="2199" strike="noStrike" u="none">
                <a:solidFill>
                  <a:srgbClr val="000000"/>
                </a:solidFill>
                <a:latin typeface="Lexend Deca"/>
                <a:ea typeface="Lexend Deca"/>
                <a:cs typeface="Lexend Deca"/>
                <a:sym typeface="Lexend Deca"/>
              </a:rPr>
              <a:t>e</a:t>
            </a:r>
            <a:r>
              <a:rPr lang="en-US" sz="2199" strike="noStrike" u="none">
                <a:solidFill>
                  <a:srgbClr val="000000"/>
                </a:solidFill>
                <a:latin typeface="Lexend Deca"/>
                <a:ea typeface="Lexend Deca"/>
                <a:cs typeface="Lexend Deca"/>
                <a:sym typeface="Lexend Deca"/>
              </a:rPr>
              <a:t> pa</a:t>
            </a:r>
            <a:r>
              <a:rPr lang="en-US" sz="2199" strike="noStrike" u="none">
                <a:solidFill>
                  <a:srgbClr val="000000"/>
                </a:solidFill>
                <a:latin typeface="Lexend Deca"/>
                <a:ea typeface="Lexend Deca"/>
                <a:cs typeface="Lexend Deca"/>
                <a:sym typeface="Lexend Deca"/>
              </a:rPr>
              <a:t>r d</a:t>
            </a:r>
            <a:r>
              <a:rPr lang="en-US" sz="2199" strike="noStrike" u="none">
                <a:solidFill>
                  <a:srgbClr val="000000"/>
                </a:solidFill>
                <a:latin typeface="Lexend Deca"/>
                <a:ea typeface="Lexend Deca"/>
                <a:cs typeface="Lexend Deca"/>
                <a:sym typeface="Lexend Deca"/>
              </a:rPr>
              <a:t>iff</a:t>
            </a:r>
            <a:r>
              <a:rPr lang="en-US" sz="2199" strike="noStrike" u="none">
                <a:solidFill>
                  <a:srgbClr val="000000"/>
                </a:solidFill>
                <a:latin typeface="Lexend Deca"/>
                <a:ea typeface="Lexend Deca"/>
                <a:cs typeface="Lexend Deca"/>
                <a:sym typeface="Lexend Deca"/>
              </a:rPr>
              <a:t>érent</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 st</a:t>
            </a:r>
            <a:r>
              <a:rPr lang="en-US" sz="2199" strike="noStrike" u="none">
                <a:solidFill>
                  <a:srgbClr val="000000"/>
                </a:solidFill>
                <a:latin typeface="Lexend Deca"/>
                <a:ea typeface="Lexend Deca"/>
                <a:cs typeface="Lexend Deca"/>
                <a:sym typeface="Lexend Deca"/>
              </a:rPr>
              <a:t>at</a:t>
            </a:r>
            <a:r>
              <a:rPr lang="en-US" sz="2199" strike="noStrike" u="none">
                <a:solidFill>
                  <a:srgbClr val="000000"/>
                </a:solidFill>
                <a:latin typeface="Lexend Deca"/>
                <a:ea typeface="Lexend Deca"/>
                <a:cs typeface="Lexend Deca"/>
                <a:sym typeface="Lexend Deca"/>
              </a:rPr>
              <a:t>uts </a:t>
            </a:r>
            <a:r>
              <a:rPr lang="en-US" sz="2199" strike="noStrike" u="none">
                <a:solidFill>
                  <a:srgbClr val="000000"/>
                </a:solidFill>
                <a:latin typeface="Lexend Deca"/>
                <a:ea typeface="Lexend Deca"/>
                <a:cs typeface="Lexend Deca"/>
                <a:sym typeface="Lexend Deca"/>
              </a:rPr>
              <a:t>sel</a:t>
            </a:r>
            <a:r>
              <a:rPr lang="en-US" sz="2199" strike="noStrike" u="none">
                <a:solidFill>
                  <a:srgbClr val="000000"/>
                </a:solidFill>
                <a:latin typeface="Lexend Deca"/>
                <a:ea typeface="Lexend Deca"/>
                <a:cs typeface="Lexend Deca"/>
                <a:sym typeface="Lexend Deca"/>
              </a:rPr>
              <a:t>o</a:t>
            </a:r>
            <a:r>
              <a:rPr lang="en-US" sz="2199" strike="noStrike" u="none">
                <a:solidFill>
                  <a:srgbClr val="000000"/>
                </a:solidFill>
                <a:latin typeface="Lexend Deca"/>
                <a:ea typeface="Lexend Deca"/>
                <a:cs typeface="Lexend Deca"/>
                <a:sym typeface="Lexend Deca"/>
              </a:rPr>
              <a:t>n </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on</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a</a:t>
            </a:r>
            <a:r>
              <a:rPr lang="en-US" sz="2199" strike="noStrike" u="none">
                <a:solidFill>
                  <a:srgbClr val="000000"/>
                </a:solidFill>
                <a:latin typeface="Lexend Deca"/>
                <a:ea typeface="Lexend Deca"/>
                <a:cs typeface="Lexend Deca"/>
                <a:sym typeface="Lexend Deca"/>
              </a:rPr>
              <a:t>v</a:t>
            </a:r>
            <a:r>
              <a:rPr lang="en-US" sz="2199" strike="noStrike" u="none">
                <a:solidFill>
                  <a:srgbClr val="000000"/>
                </a:solidFill>
                <a:latin typeface="Lexend Deca"/>
                <a:ea typeface="Lexend Deca"/>
                <a:cs typeface="Lexend Deca"/>
                <a:sym typeface="Lexend Deca"/>
              </a:rPr>
              <a:t>anc</a:t>
            </a:r>
            <a:r>
              <a:rPr lang="en-US" sz="2199" strike="noStrike" u="none">
                <a:solidFill>
                  <a:srgbClr val="000000"/>
                </a:solidFill>
                <a:latin typeface="Lexend Deca"/>
                <a:ea typeface="Lexend Deca"/>
                <a:cs typeface="Lexend Deca"/>
                <a:sym typeface="Lexend Deca"/>
              </a:rPr>
              <a:t>e</a:t>
            </a:r>
            <a:r>
              <a:rPr lang="en-US" sz="2199" strike="noStrike" u="none">
                <a:solidFill>
                  <a:srgbClr val="000000"/>
                </a:solidFill>
                <a:latin typeface="Lexend Deca"/>
                <a:ea typeface="Lexend Deca"/>
                <a:cs typeface="Lexend Deca"/>
                <a:sym typeface="Lexend Deca"/>
              </a:rPr>
              <a:t>me</a:t>
            </a:r>
            <a:r>
              <a:rPr lang="en-US" sz="2199" strike="noStrike" u="none">
                <a:solidFill>
                  <a:srgbClr val="000000"/>
                </a:solidFill>
                <a:latin typeface="Lexend Deca"/>
                <a:ea typeface="Lexend Deca"/>
                <a:cs typeface="Lexend Deca"/>
                <a:sym typeface="Lexend Deca"/>
              </a:rPr>
              <a:t>n</a:t>
            </a:r>
            <a:r>
              <a:rPr lang="en-US" sz="2199" strike="noStrike" u="none">
                <a:solidFill>
                  <a:srgbClr val="000000"/>
                </a:solidFill>
                <a:latin typeface="Lexend Deca"/>
                <a:ea typeface="Lexend Deca"/>
                <a:cs typeface="Lexend Deca"/>
                <a:sym typeface="Lexend Deca"/>
              </a:rPr>
              <a:t>t</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En attente de paiement : Commande créée, mais pas encore payée.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En cours : Paiement reçu, la commande est en cours de traitement.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Terminée : Commande traitée et livrée.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Annulée ou Remboursée : Commande annulée ou remboursement effectué.</a:t>
            </a:r>
          </a:p>
        </p:txBody>
      </p:sp>
      <p:sp>
        <p:nvSpPr>
          <p:cNvPr name="TextBox 10" id="10"/>
          <p:cNvSpPr txBox="true"/>
          <p:nvPr/>
        </p:nvSpPr>
        <p:spPr>
          <a:xfrm rot="0">
            <a:off x="559837" y="7773318"/>
            <a:ext cx="5824895" cy="422275"/>
          </a:xfrm>
          <a:prstGeom prst="rect">
            <a:avLst/>
          </a:prstGeom>
        </p:spPr>
        <p:txBody>
          <a:bodyPr anchor="t" rtlCol="false" tIns="0" lIns="0" bIns="0" rIns="0">
            <a:spAutoFit/>
          </a:bodyPr>
          <a:lstStyle/>
          <a:p>
            <a:pPr algn="l" marL="0" indent="0" lvl="0">
              <a:lnSpc>
                <a:spcPts val="3499"/>
              </a:lnSpc>
              <a:spcBef>
                <a:spcPct val="0"/>
              </a:spcBef>
            </a:pPr>
            <a:r>
              <a:rPr lang="en-US" sz="2499">
                <a:solidFill>
                  <a:srgbClr val="00BF63"/>
                </a:solidFill>
                <a:latin typeface="Fredoka"/>
                <a:ea typeface="Fredoka"/>
                <a:cs typeface="Fredoka"/>
                <a:sym typeface="Fredoka"/>
              </a:rPr>
              <a:t>Docum</a:t>
            </a:r>
            <a:r>
              <a:rPr lang="en-US" sz="2499" strike="noStrike" u="none">
                <a:solidFill>
                  <a:srgbClr val="00BF63"/>
                </a:solidFill>
                <a:latin typeface="Fredoka"/>
                <a:ea typeface="Fredoka"/>
                <a:cs typeface="Fredoka"/>
                <a:sym typeface="Fredoka"/>
              </a:rPr>
              <a:t>e</a:t>
            </a:r>
            <a:r>
              <a:rPr lang="en-US" sz="2499" strike="noStrike" u="none">
                <a:solidFill>
                  <a:srgbClr val="00BF63"/>
                </a:solidFill>
                <a:latin typeface="Fredoka"/>
                <a:ea typeface="Fredoka"/>
                <a:cs typeface="Fredoka"/>
                <a:sym typeface="Fredoka"/>
              </a:rPr>
              <a:t>n</a:t>
            </a:r>
            <a:r>
              <a:rPr lang="en-US" sz="2499" strike="noStrike" u="none">
                <a:solidFill>
                  <a:srgbClr val="00BF63"/>
                </a:solidFill>
                <a:latin typeface="Fredoka"/>
                <a:ea typeface="Fredoka"/>
                <a:cs typeface="Fredoka"/>
                <a:sym typeface="Fredoka"/>
              </a:rPr>
              <a:t>t</a:t>
            </a:r>
            <a:r>
              <a:rPr lang="en-US" sz="2499" strike="noStrike" u="none">
                <a:solidFill>
                  <a:srgbClr val="00BF63"/>
                </a:solidFill>
                <a:latin typeface="Fredoka"/>
                <a:ea typeface="Fredoka"/>
                <a:cs typeface="Fredoka"/>
                <a:sym typeface="Fredoka"/>
              </a:rPr>
              <a:t>s</a:t>
            </a:r>
            <a:r>
              <a:rPr lang="en-US" sz="2499" strike="noStrike" u="none">
                <a:solidFill>
                  <a:srgbClr val="00BF63"/>
                </a:solidFill>
                <a:latin typeface="Fredoka"/>
                <a:ea typeface="Fredoka"/>
                <a:cs typeface="Fredoka"/>
                <a:sym typeface="Fredoka"/>
              </a:rPr>
              <a:t> </a:t>
            </a:r>
            <a:r>
              <a:rPr lang="en-US" sz="2499" strike="noStrike" u="none">
                <a:solidFill>
                  <a:srgbClr val="00BF63"/>
                </a:solidFill>
                <a:latin typeface="Fredoka"/>
                <a:ea typeface="Fredoka"/>
                <a:cs typeface="Fredoka"/>
                <a:sym typeface="Fredoka"/>
              </a:rPr>
              <a:t>géné</a:t>
            </a:r>
            <a:r>
              <a:rPr lang="en-US" sz="2499" strike="noStrike" u="none">
                <a:solidFill>
                  <a:srgbClr val="00BF63"/>
                </a:solidFill>
                <a:latin typeface="Fredoka"/>
                <a:ea typeface="Fredoka"/>
                <a:cs typeface="Fredoka"/>
                <a:sym typeface="Fredoka"/>
              </a:rPr>
              <a:t>r</a:t>
            </a:r>
            <a:r>
              <a:rPr lang="en-US" sz="2499" strike="noStrike" u="none">
                <a:solidFill>
                  <a:srgbClr val="00BF63"/>
                </a:solidFill>
                <a:latin typeface="Fredoka"/>
                <a:ea typeface="Fredoka"/>
                <a:cs typeface="Fredoka"/>
                <a:sym typeface="Fredoka"/>
              </a:rPr>
              <a:t>és aut</a:t>
            </a:r>
            <a:r>
              <a:rPr lang="en-US" sz="2499" strike="noStrike" u="none">
                <a:solidFill>
                  <a:srgbClr val="00BF63"/>
                </a:solidFill>
                <a:latin typeface="Fredoka"/>
                <a:ea typeface="Fredoka"/>
                <a:cs typeface="Fredoka"/>
                <a:sym typeface="Fredoka"/>
              </a:rPr>
              <a:t>om</a:t>
            </a:r>
            <a:r>
              <a:rPr lang="en-US" sz="2499" strike="noStrike" u="none">
                <a:solidFill>
                  <a:srgbClr val="00BF63"/>
                </a:solidFill>
                <a:latin typeface="Fredoka"/>
                <a:ea typeface="Fredoka"/>
                <a:cs typeface="Fredoka"/>
                <a:sym typeface="Fredoka"/>
              </a:rPr>
              <a:t>a</a:t>
            </a:r>
            <a:r>
              <a:rPr lang="en-US" sz="2499" strike="noStrike" u="none">
                <a:solidFill>
                  <a:srgbClr val="00BF63"/>
                </a:solidFill>
                <a:latin typeface="Fredoka"/>
                <a:ea typeface="Fredoka"/>
                <a:cs typeface="Fredoka"/>
                <a:sym typeface="Fredoka"/>
              </a:rPr>
              <a:t>ti</a:t>
            </a:r>
            <a:r>
              <a:rPr lang="en-US" sz="2499" strike="noStrike" u="none">
                <a:solidFill>
                  <a:srgbClr val="00BF63"/>
                </a:solidFill>
                <a:latin typeface="Fredoka"/>
                <a:ea typeface="Fredoka"/>
                <a:cs typeface="Fredoka"/>
                <a:sym typeface="Fredoka"/>
              </a:rPr>
              <a:t>queme</a:t>
            </a:r>
            <a:r>
              <a:rPr lang="en-US" sz="2499" strike="noStrike" u="none">
                <a:solidFill>
                  <a:srgbClr val="00BF63"/>
                </a:solidFill>
                <a:latin typeface="Fredoka"/>
                <a:ea typeface="Fredoka"/>
                <a:cs typeface="Fredoka"/>
                <a:sym typeface="Fredoka"/>
              </a:rPr>
              <a:t>n</a:t>
            </a:r>
            <a:r>
              <a:rPr lang="en-US" sz="2499" strike="noStrike" u="none">
                <a:solidFill>
                  <a:srgbClr val="00BF63"/>
                </a:solidFill>
                <a:latin typeface="Fredoka"/>
                <a:ea typeface="Fredoka"/>
                <a:cs typeface="Fredoka"/>
                <a:sym typeface="Fredoka"/>
              </a:rPr>
              <a:t>t</a:t>
            </a:r>
          </a:p>
        </p:txBody>
      </p:sp>
      <p:sp>
        <p:nvSpPr>
          <p:cNvPr name="TextBox 11" id="11"/>
          <p:cNvSpPr txBox="true"/>
          <p:nvPr/>
        </p:nvSpPr>
        <p:spPr>
          <a:xfrm rot="0">
            <a:off x="597937" y="8662671"/>
            <a:ext cx="13891666" cy="1553845"/>
          </a:xfrm>
          <a:prstGeom prst="rect">
            <a:avLst/>
          </a:prstGeom>
        </p:spPr>
        <p:txBody>
          <a:bodyPr anchor="t" rtlCol="false" tIns="0" lIns="0" bIns="0" rIns="0">
            <a:spAutoFit/>
          </a:bodyPr>
          <a:lstStyle/>
          <a:p>
            <a:pPr algn="just">
              <a:lnSpc>
                <a:spcPts val="3079"/>
              </a:lnSpc>
            </a:pPr>
            <a:r>
              <a:rPr lang="en-US" sz="2199">
                <a:solidFill>
                  <a:srgbClr val="000000"/>
                </a:solidFill>
                <a:latin typeface="Lexend Deca"/>
                <a:ea typeface="Lexend Deca"/>
                <a:cs typeface="Lexend Deca"/>
                <a:sym typeface="Lexend Deca"/>
              </a:rPr>
              <a:t>G</a:t>
            </a:r>
            <a:r>
              <a:rPr lang="en-US" sz="2199" strike="noStrike" u="none">
                <a:solidFill>
                  <a:srgbClr val="000000"/>
                </a:solidFill>
                <a:latin typeface="Lexend Deca"/>
                <a:ea typeface="Lexend Deca"/>
                <a:cs typeface="Lexend Deca"/>
                <a:sym typeface="Lexend Deca"/>
              </a:rPr>
              <a:t>r</a:t>
            </a:r>
            <a:r>
              <a:rPr lang="en-US" sz="2199" strike="noStrike" u="none">
                <a:solidFill>
                  <a:srgbClr val="000000"/>
                </a:solidFill>
                <a:latin typeface="Lexend Deca"/>
                <a:ea typeface="Lexend Deca"/>
                <a:cs typeface="Lexend Deca"/>
                <a:sym typeface="Lexend Deca"/>
              </a:rPr>
              <a:t>â</a:t>
            </a:r>
            <a:r>
              <a:rPr lang="en-US" sz="2199" strike="noStrike" u="none">
                <a:solidFill>
                  <a:srgbClr val="000000"/>
                </a:solidFill>
                <a:latin typeface="Lexend Deca"/>
                <a:ea typeface="Lexend Deca"/>
                <a:cs typeface="Lexend Deca"/>
                <a:sym typeface="Lexend Deca"/>
              </a:rPr>
              <a:t>ce au </a:t>
            </a:r>
            <a:r>
              <a:rPr lang="en-US" sz="2199" strike="noStrike" u="none">
                <a:solidFill>
                  <a:srgbClr val="000000"/>
                </a:solidFill>
                <a:latin typeface="Lexend Deca"/>
                <a:ea typeface="Lexend Deca"/>
                <a:cs typeface="Lexend Deca"/>
                <a:sym typeface="Lexend Deca"/>
              </a:rPr>
              <a:t>plug</a:t>
            </a:r>
            <a:r>
              <a:rPr lang="en-US" sz="2199" strike="noStrike" u="none">
                <a:solidFill>
                  <a:srgbClr val="000000"/>
                </a:solidFill>
                <a:latin typeface="Lexend Deca"/>
                <a:ea typeface="Lexend Deca"/>
                <a:cs typeface="Lexend Deca"/>
                <a:sym typeface="Lexend Deca"/>
              </a:rPr>
              <a:t>in</a:t>
            </a:r>
            <a:r>
              <a:rPr lang="en-US" sz="2199" strike="noStrike" u="none">
                <a:solidFill>
                  <a:srgbClr val="000000"/>
                </a:solidFill>
                <a:latin typeface="Lexend Deca"/>
                <a:ea typeface="Lexend Deca"/>
                <a:cs typeface="Lexend Deca"/>
                <a:sym typeface="Lexend Deca"/>
              </a:rPr>
              <a:t> PDF</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Invoic</a:t>
            </a:r>
            <a:r>
              <a:rPr lang="en-US" sz="2199" strike="noStrike" u="none">
                <a:solidFill>
                  <a:srgbClr val="000000"/>
                </a:solidFill>
                <a:latin typeface="Lexend Deca"/>
                <a:ea typeface="Lexend Deca"/>
                <a:cs typeface="Lexend Deca"/>
                <a:sym typeface="Lexend Deca"/>
              </a:rPr>
              <a:t>es </a:t>
            </a:r>
            <a:r>
              <a:rPr lang="en-US" sz="2199" strike="noStrike" u="none">
                <a:solidFill>
                  <a:srgbClr val="000000"/>
                </a:solidFill>
                <a:latin typeface="Lexend Deca"/>
                <a:ea typeface="Lexend Deca"/>
                <a:cs typeface="Lexend Deca"/>
                <a:sym typeface="Lexend Deca"/>
              </a:rPr>
              <a:t>&amp; Pack</a:t>
            </a:r>
            <a:r>
              <a:rPr lang="en-US" sz="2199" strike="noStrike" u="none">
                <a:solidFill>
                  <a:srgbClr val="000000"/>
                </a:solidFill>
                <a:latin typeface="Lexend Deca"/>
                <a:ea typeface="Lexend Deca"/>
                <a:cs typeface="Lexend Deca"/>
                <a:sym typeface="Lexend Deca"/>
              </a:rPr>
              <a:t>i</a:t>
            </a:r>
            <a:r>
              <a:rPr lang="en-US" sz="2199" strike="noStrike" u="none">
                <a:solidFill>
                  <a:srgbClr val="000000"/>
                </a:solidFill>
                <a:latin typeface="Lexend Deca"/>
                <a:ea typeface="Lexend Deca"/>
                <a:cs typeface="Lexend Deca"/>
                <a:sym typeface="Lexend Deca"/>
              </a:rPr>
              <a:t>ng</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li</a:t>
            </a:r>
            <a:r>
              <a:rPr lang="en-US" sz="2199" strike="noStrike" u="none">
                <a:solidFill>
                  <a:srgbClr val="000000"/>
                </a:solidFill>
                <a:latin typeface="Lexend Deca"/>
                <a:ea typeface="Lexend Deca"/>
                <a:cs typeface="Lexend Deca"/>
                <a:sym typeface="Lexend Deca"/>
              </a:rPr>
              <a:t>p</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chaqu</a:t>
            </a:r>
            <a:r>
              <a:rPr lang="en-US" sz="2199" strike="noStrike" u="none">
                <a:solidFill>
                  <a:srgbClr val="000000"/>
                </a:solidFill>
                <a:latin typeface="Lexend Deca"/>
                <a:ea typeface="Lexend Deca"/>
                <a:cs typeface="Lexend Deca"/>
                <a:sym typeface="Lexend Deca"/>
              </a:rPr>
              <a:t>e </a:t>
            </a:r>
            <a:r>
              <a:rPr lang="en-US" sz="2199" strike="noStrike" u="none">
                <a:solidFill>
                  <a:srgbClr val="000000"/>
                </a:solidFill>
                <a:latin typeface="Lexend Deca"/>
                <a:ea typeface="Lexend Deca"/>
                <a:cs typeface="Lexend Deca"/>
                <a:sym typeface="Lexend Deca"/>
              </a:rPr>
              <a:t>comman</a:t>
            </a:r>
            <a:r>
              <a:rPr lang="en-US" sz="2199" strike="noStrike" u="none">
                <a:solidFill>
                  <a:srgbClr val="000000"/>
                </a:solidFill>
                <a:latin typeface="Lexend Deca"/>
                <a:ea typeface="Lexend Deca"/>
                <a:cs typeface="Lexend Deca"/>
                <a:sym typeface="Lexend Deca"/>
              </a:rPr>
              <a:t>de </a:t>
            </a:r>
            <a:r>
              <a:rPr lang="en-US" sz="2199" strike="noStrike" u="none">
                <a:solidFill>
                  <a:srgbClr val="000000"/>
                </a:solidFill>
                <a:latin typeface="Lexend Deca"/>
                <a:ea typeface="Lexend Deca"/>
                <a:cs typeface="Lexend Deca"/>
                <a:sym typeface="Lexend Deca"/>
              </a:rPr>
              <a:t>d</a:t>
            </a:r>
            <a:r>
              <a:rPr lang="en-US" sz="2199" strike="noStrike" u="none">
                <a:solidFill>
                  <a:srgbClr val="000000"/>
                </a:solidFill>
                <a:latin typeface="Lexend Deca"/>
                <a:ea typeface="Lexend Deca"/>
                <a:cs typeface="Lexend Deca"/>
                <a:sym typeface="Lexend Deca"/>
              </a:rPr>
              <a:t>i</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po</a:t>
            </a:r>
            <a:r>
              <a:rPr lang="en-US" sz="2199" strike="noStrike" u="none">
                <a:solidFill>
                  <a:srgbClr val="000000"/>
                </a:solidFill>
                <a:latin typeface="Lexend Deca"/>
                <a:ea typeface="Lexend Deca"/>
                <a:cs typeface="Lexend Deca"/>
                <a:sym typeface="Lexend Deca"/>
              </a:rPr>
              <a:t>s</a:t>
            </a:r>
            <a:r>
              <a:rPr lang="en-US" sz="2199" strike="noStrike" u="none">
                <a:solidFill>
                  <a:srgbClr val="000000"/>
                </a:solidFill>
                <a:latin typeface="Lexend Deca"/>
                <a:ea typeface="Lexend Deca"/>
                <a:cs typeface="Lexend Deca"/>
                <a:sym typeface="Lexend Deca"/>
              </a:rPr>
              <a:t>e :</a:t>
            </a:r>
            <a:r>
              <a:rPr lang="en-US" sz="2199" strike="noStrike" u="none">
                <a:solidFill>
                  <a:srgbClr val="000000"/>
                </a:solidFill>
                <a:latin typeface="Lexend Deca"/>
                <a:ea typeface="Lexend Deca"/>
                <a:cs typeface="Lexend Deca"/>
                <a:sym typeface="Lexend Deca"/>
              </a:rPr>
              <a:t>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D’une facture PDF téléchargeable.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D’un bordereau d’expédition imprimable. Ces documents sont accessibles directement depuis la page de commande.</a:t>
            </a:r>
          </a:p>
        </p:txBody>
      </p:sp>
      <p:sp>
        <p:nvSpPr>
          <p:cNvPr name="TextBox 12" id="12"/>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21</a:t>
            </a:r>
          </a:p>
        </p:txBody>
      </p:sp>
    </p:spTree>
  </p:cSld>
  <p:clrMapOvr>
    <a:masterClrMapping/>
  </p:clrMapOvr>
  <p:transition spd="slow">
    <p:push dir="l"/>
  </p:transition>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807939" y="6509737"/>
            <a:ext cx="3011197" cy="2958502"/>
          </a:xfrm>
          <a:custGeom>
            <a:avLst/>
            <a:gdLst/>
            <a:ahLst/>
            <a:cxnLst/>
            <a:rect r="r" b="b" t="t" l="l"/>
            <a:pathLst>
              <a:path h="2958502" w="3011197">
                <a:moveTo>
                  <a:pt x="0" y="0"/>
                </a:moveTo>
                <a:lnTo>
                  <a:pt x="3011198" y="0"/>
                </a:lnTo>
                <a:lnTo>
                  <a:pt x="3011198" y="2958502"/>
                </a:lnTo>
                <a:lnTo>
                  <a:pt x="0" y="29585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XV - Gestion du blog</a:t>
            </a:r>
          </a:p>
        </p:txBody>
      </p:sp>
      <p:sp>
        <p:nvSpPr>
          <p:cNvPr name="TextBox 4" id="4"/>
          <p:cNvSpPr txBox="true"/>
          <p:nvPr/>
        </p:nvSpPr>
        <p:spPr>
          <a:xfrm rot="0">
            <a:off x="559837" y="1545447"/>
            <a:ext cx="17259300" cy="1163320"/>
          </a:xfrm>
          <a:prstGeom prst="rect">
            <a:avLst/>
          </a:prstGeom>
        </p:spPr>
        <p:txBody>
          <a:bodyPr anchor="t" rtlCol="false" tIns="0" lIns="0" bIns="0" rIns="0">
            <a:spAutoFit/>
          </a:bodyPr>
          <a:lstStyle/>
          <a:p>
            <a:pPr algn="just" marL="0" indent="0" lvl="0">
              <a:lnSpc>
                <a:spcPts val="3079"/>
              </a:lnSpc>
              <a:spcBef>
                <a:spcPct val="0"/>
              </a:spcBef>
            </a:pPr>
            <a:r>
              <a:rPr lang="en-US" sz="2199">
                <a:solidFill>
                  <a:srgbClr val="000000"/>
                </a:solidFill>
                <a:latin typeface="Lexend Deca"/>
                <a:ea typeface="Lexend Deca"/>
                <a:cs typeface="Lexend Deca"/>
                <a:sym typeface="Lexend Deca"/>
              </a:rPr>
              <a:t>En</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plu</a:t>
            </a:r>
            <a:r>
              <a:rPr lang="en-US" sz="2199" strike="noStrike" u="none">
                <a:solidFill>
                  <a:srgbClr val="000000"/>
                </a:solidFill>
                <a:latin typeface="Lexend Deca"/>
                <a:ea typeface="Lexend Deca"/>
                <a:cs typeface="Lexend Deca"/>
                <a:sym typeface="Lexend Deca"/>
              </a:rPr>
              <a:t>s de l</a:t>
            </a:r>
            <a:r>
              <a:rPr lang="en-US" sz="2199" strike="noStrike" u="none">
                <a:solidFill>
                  <a:srgbClr val="000000"/>
                </a:solidFill>
                <a:latin typeface="Lexend Deca"/>
                <a:ea typeface="Lexend Deca"/>
                <a:cs typeface="Lexend Deca"/>
                <a:sym typeface="Lexend Deca"/>
              </a:rPr>
              <a:t>a</a:t>
            </a:r>
            <a:r>
              <a:rPr lang="en-US" sz="2199" strike="noStrike" u="none">
                <a:solidFill>
                  <a:srgbClr val="000000"/>
                </a:solidFill>
                <a:latin typeface="Lexend Deca"/>
                <a:ea typeface="Lexend Deca"/>
                <a:cs typeface="Lexend Deca"/>
                <a:sym typeface="Lexend Deca"/>
              </a:rPr>
              <a:t> boutique en ligne, le site comporte une section blog</a:t>
            </a:r>
            <a:r>
              <a:rPr lang="en-US" sz="2199" strike="noStrike" u="none">
                <a:solidFill>
                  <a:srgbClr val="000000"/>
                </a:solidFill>
                <a:latin typeface="Lexend Deca"/>
                <a:ea typeface="Lexend Deca"/>
                <a:cs typeface="Lexend Deca"/>
                <a:sym typeface="Lexend Deca"/>
              </a:rPr>
              <a:t> d</a:t>
            </a:r>
            <a:r>
              <a:rPr lang="en-US" sz="2199" strike="noStrike" u="none">
                <a:solidFill>
                  <a:srgbClr val="000000"/>
                </a:solidFill>
                <a:latin typeface="Lexend Deca"/>
                <a:ea typeface="Lexend Deca"/>
                <a:cs typeface="Lexend Deca"/>
                <a:sym typeface="Lexend Deca"/>
              </a:rPr>
              <a:t>estin</a:t>
            </a:r>
            <a:r>
              <a:rPr lang="en-US" sz="2199" strike="noStrike" u="none">
                <a:solidFill>
                  <a:srgbClr val="000000"/>
                </a:solidFill>
                <a:latin typeface="Lexend Deca"/>
                <a:ea typeface="Lexend Deca"/>
                <a:cs typeface="Lexend Deca"/>
                <a:sym typeface="Lexend Deca"/>
              </a:rPr>
              <a:t>ée</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à </a:t>
            </a:r>
            <a:r>
              <a:rPr lang="en-US" sz="2199" strike="noStrike" u="none">
                <a:solidFill>
                  <a:srgbClr val="000000"/>
                </a:solidFill>
                <a:latin typeface="Lexend Deca"/>
                <a:ea typeface="Lexend Deca"/>
                <a:cs typeface="Lexend Deca"/>
                <a:sym typeface="Lexend Deca"/>
              </a:rPr>
              <a:t>p</a:t>
            </a:r>
            <a:r>
              <a:rPr lang="en-US" sz="2199" strike="noStrike" u="none">
                <a:solidFill>
                  <a:srgbClr val="000000"/>
                </a:solidFill>
                <a:latin typeface="Lexend Deca"/>
                <a:ea typeface="Lexend Deca"/>
                <a:cs typeface="Lexend Deca"/>
                <a:sym typeface="Lexend Deca"/>
              </a:rPr>
              <a:t>ub</a:t>
            </a:r>
            <a:r>
              <a:rPr lang="en-US" sz="2199" strike="noStrike" u="none">
                <a:solidFill>
                  <a:srgbClr val="000000"/>
                </a:solidFill>
                <a:latin typeface="Lexend Deca"/>
                <a:ea typeface="Lexend Deca"/>
                <a:cs typeface="Lexend Deca"/>
                <a:sym typeface="Lexend Deca"/>
              </a:rPr>
              <a:t>l</a:t>
            </a:r>
            <a:r>
              <a:rPr lang="en-US" sz="2199" strike="noStrike" u="none">
                <a:solidFill>
                  <a:srgbClr val="000000"/>
                </a:solidFill>
                <a:latin typeface="Lexend Deca"/>
                <a:ea typeface="Lexend Deca"/>
                <a:cs typeface="Lexend Deca"/>
                <a:sym typeface="Lexend Deca"/>
              </a:rPr>
              <a:t>i</a:t>
            </a:r>
            <a:r>
              <a:rPr lang="en-US" sz="2199" strike="noStrike" u="none">
                <a:solidFill>
                  <a:srgbClr val="000000"/>
                </a:solidFill>
                <a:latin typeface="Lexend Deca"/>
                <a:ea typeface="Lexend Deca"/>
                <a:cs typeface="Lexend Deca"/>
                <a:sym typeface="Lexend Deca"/>
              </a:rPr>
              <a:t>er des artic</a:t>
            </a:r>
            <a:r>
              <a:rPr lang="en-US" sz="2199" strike="noStrike" u="none">
                <a:solidFill>
                  <a:srgbClr val="000000"/>
                </a:solidFill>
                <a:latin typeface="Lexend Deca"/>
                <a:ea typeface="Lexend Deca"/>
                <a:cs typeface="Lexend Deca"/>
                <a:sym typeface="Lexend Deca"/>
              </a:rPr>
              <a:t>les inf</a:t>
            </a:r>
            <a:r>
              <a:rPr lang="en-US" sz="2199" strike="noStrike" u="none">
                <a:solidFill>
                  <a:srgbClr val="000000"/>
                </a:solidFill>
                <a:latin typeface="Lexend Deca"/>
                <a:ea typeface="Lexend Deca"/>
                <a:cs typeface="Lexend Deca"/>
                <a:sym typeface="Lexend Deca"/>
              </a:rPr>
              <a:t>orma</a:t>
            </a:r>
            <a:r>
              <a:rPr lang="en-US" sz="2199" strike="noStrike" u="none">
                <a:solidFill>
                  <a:srgbClr val="000000"/>
                </a:solidFill>
                <a:latin typeface="Lexend Deca"/>
                <a:ea typeface="Lexend Deca"/>
                <a:cs typeface="Lexend Deca"/>
                <a:sym typeface="Lexend Deca"/>
              </a:rPr>
              <a:t>tifs, </a:t>
            </a:r>
            <a:r>
              <a:rPr lang="en-US" sz="2199" strike="noStrike" u="none">
                <a:solidFill>
                  <a:srgbClr val="000000"/>
                </a:solidFill>
                <a:latin typeface="Lexend Deca"/>
                <a:ea typeface="Lexend Deca"/>
                <a:cs typeface="Lexend Deca"/>
                <a:sym typeface="Lexend Deca"/>
              </a:rPr>
              <a:t>des actualité</a:t>
            </a:r>
            <a:r>
              <a:rPr lang="en-US" sz="2199" strike="noStrike" u="none">
                <a:solidFill>
                  <a:srgbClr val="000000"/>
                </a:solidFill>
                <a:latin typeface="Lexend Deca"/>
                <a:ea typeface="Lexend Deca"/>
                <a:cs typeface="Lexend Deca"/>
                <a:sym typeface="Lexend Deca"/>
              </a:rPr>
              <a:t>s ou d</a:t>
            </a:r>
            <a:r>
              <a:rPr lang="en-US" sz="2199" strike="noStrike" u="none">
                <a:solidFill>
                  <a:srgbClr val="000000"/>
                </a:solidFill>
                <a:latin typeface="Lexend Deca"/>
                <a:ea typeface="Lexend Deca"/>
                <a:cs typeface="Lexend Deca"/>
                <a:sym typeface="Lexend Deca"/>
              </a:rPr>
              <a:t>es cons</a:t>
            </a:r>
            <a:r>
              <a:rPr lang="en-US" sz="2199" strike="noStrike" u="none">
                <a:solidFill>
                  <a:srgbClr val="000000"/>
                </a:solidFill>
                <a:latin typeface="Lexend Deca"/>
                <a:ea typeface="Lexend Deca"/>
                <a:cs typeface="Lexend Deca"/>
                <a:sym typeface="Lexend Deca"/>
              </a:rPr>
              <a:t>eils</a:t>
            </a:r>
            <a:r>
              <a:rPr lang="en-US" sz="2199" strike="noStrike" u="none">
                <a:solidFill>
                  <a:srgbClr val="000000"/>
                </a:solidFill>
                <a:latin typeface="Lexend Deca"/>
                <a:ea typeface="Lexend Deca"/>
                <a:cs typeface="Lexend Deca"/>
                <a:sym typeface="Lexend Deca"/>
              </a:rPr>
              <a:t> liés a</a:t>
            </a:r>
            <a:r>
              <a:rPr lang="en-US" sz="2199" strike="noStrike" u="none">
                <a:solidFill>
                  <a:srgbClr val="000000"/>
                </a:solidFill>
                <a:latin typeface="Lexend Deca"/>
                <a:ea typeface="Lexend Deca"/>
                <a:cs typeface="Lexend Deca"/>
                <a:sym typeface="Lexend Deca"/>
              </a:rPr>
              <a:t>u</a:t>
            </a: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d</a:t>
            </a:r>
            <a:r>
              <a:rPr lang="en-US" sz="2199" strike="noStrike" u="none">
                <a:solidFill>
                  <a:srgbClr val="000000"/>
                </a:solidFill>
                <a:latin typeface="Lexend Deca"/>
                <a:ea typeface="Lexend Deca"/>
                <a:cs typeface="Lexend Deca"/>
                <a:sym typeface="Lexend Deca"/>
              </a:rPr>
              <a:t>o</a:t>
            </a:r>
            <a:r>
              <a:rPr lang="en-US" sz="2199" strike="noStrike" u="none">
                <a:solidFill>
                  <a:srgbClr val="000000"/>
                </a:solidFill>
                <a:latin typeface="Lexend Deca"/>
                <a:ea typeface="Lexend Deca"/>
                <a:cs typeface="Lexend Deca"/>
                <a:sym typeface="Lexend Deca"/>
              </a:rPr>
              <a:t>maine de l’élec</a:t>
            </a:r>
            <a:r>
              <a:rPr lang="en-US" sz="2199" strike="noStrike" u="none">
                <a:solidFill>
                  <a:srgbClr val="000000"/>
                </a:solidFill>
                <a:latin typeface="Lexend Deca"/>
                <a:ea typeface="Lexend Deca"/>
                <a:cs typeface="Lexend Deca"/>
                <a:sym typeface="Lexend Deca"/>
              </a:rPr>
              <a:t>tronique. Cette section amélior</a:t>
            </a:r>
            <a:r>
              <a:rPr lang="en-US" sz="2199" strike="noStrike" u="none">
                <a:solidFill>
                  <a:srgbClr val="000000"/>
                </a:solidFill>
                <a:latin typeface="Lexend Deca"/>
                <a:ea typeface="Lexend Deca"/>
                <a:cs typeface="Lexend Deca"/>
                <a:sym typeface="Lexend Deca"/>
              </a:rPr>
              <a:t>e</a:t>
            </a:r>
            <a:r>
              <a:rPr lang="en-US" sz="2199" strike="noStrike" u="none">
                <a:solidFill>
                  <a:srgbClr val="000000"/>
                </a:solidFill>
                <a:latin typeface="Lexend Deca"/>
                <a:ea typeface="Lexend Deca"/>
                <a:cs typeface="Lexend Deca"/>
                <a:sym typeface="Lexend Deca"/>
              </a:rPr>
              <a:t> le référencement naturel (SEO) et fav</a:t>
            </a:r>
            <a:r>
              <a:rPr lang="en-US" sz="2199" strike="noStrike" u="none">
                <a:solidFill>
                  <a:srgbClr val="000000"/>
                </a:solidFill>
                <a:latin typeface="Lexend Deca"/>
                <a:ea typeface="Lexend Deca"/>
                <a:cs typeface="Lexend Deca"/>
                <a:sym typeface="Lexend Deca"/>
              </a:rPr>
              <a:t>or</a:t>
            </a:r>
            <a:r>
              <a:rPr lang="en-US" sz="2199" strike="noStrike" u="none">
                <a:solidFill>
                  <a:srgbClr val="000000"/>
                </a:solidFill>
                <a:latin typeface="Lexend Deca"/>
                <a:ea typeface="Lexend Deca"/>
                <a:cs typeface="Lexend Deca"/>
                <a:sym typeface="Lexend Deca"/>
              </a:rPr>
              <a:t>ise l’enga</a:t>
            </a:r>
            <a:r>
              <a:rPr lang="en-US" sz="2199" strike="noStrike" u="none">
                <a:solidFill>
                  <a:srgbClr val="000000"/>
                </a:solidFill>
                <a:latin typeface="Lexend Deca"/>
                <a:ea typeface="Lexend Deca"/>
                <a:cs typeface="Lexend Deca"/>
                <a:sym typeface="Lexend Deca"/>
              </a:rPr>
              <a:t>g</a:t>
            </a:r>
            <a:r>
              <a:rPr lang="en-US" sz="2199" strike="noStrike" u="none">
                <a:solidFill>
                  <a:srgbClr val="000000"/>
                </a:solidFill>
                <a:latin typeface="Lexend Deca"/>
                <a:ea typeface="Lexend Deca"/>
                <a:cs typeface="Lexend Deca"/>
                <a:sym typeface="Lexend Deca"/>
              </a:rPr>
              <a:t>ement des visite</a:t>
            </a:r>
            <a:r>
              <a:rPr lang="en-US" sz="2199" strike="noStrike" u="none">
                <a:solidFill>
                  <a:srgbClr val="000000"/>
                </a:solidFill>
                <a:latin typeface="Lexend Deca"/>
                <a:ea typeface="Lexend Deca"/>
                <a:cs typeface="Lexend Deca"/>
                <a:sym typeface="Lexend Deca"/>
              </a:rPr>
              <a:t>ur</a:t>
            </a:r>
            <a:r>
              <a:rPr lang="en-US" sz="2199" strike="noStrike" u="none">
                <a:solidFill>
                  <a:srgbClr val="000000"/>
                </a:solidFill>
                <a:latin typeface="Lexend Deca"/>
                <a:ea typeface="Lexend Deca"/>
                <a:cs typeface="Lexend Deca"/>
                <a:sym typeface="Lexend Deca"/>
              </a:rPr>
              <a:t>s.</a:t>
            </a:r>
          </a:p>
        </p:txBody>
      </p:sp>
      <p:sp>
        <p:nvSpPr>
          <p:cNvPr name="TextBox 5" id="5"/>
          <p:cNvSpPr txBox="true"/>
          <p:nvPr/>
        </p:nvSpPr>
        <p:spPr>
          <a:xfrm rot="0">
            <a:off x="515069" y="3056853"/>
            <a:ext cx="3223855" cy="422275"/>
          </a:xfrm>
          <a:prstGeom prst="rect">
            <a:avLst/>
          </a:prstGeom>
        </p:spPr>
        <p:txBody>
          <a:bodyPr anchor="t" rtlCol="false" tIns="0" lIns="0" bIns="0" rIns="0">
            <a:spAutoFit/>
          </a:bodyPr>
          <a:lstStyle/>
          <a:p>
            <a:pPr algn="l" marL="0" indent="0" lvl="0">
              <a:lnSpc>
                <a:spcPts val="3499"/>
              </a:lnSpc>
              <a:spcBef>
                <a:spcPct val="0"/>
              </a:spcBef>
            </a:pPr>
            <a:r>
              <a:rPr lang="en-US" sz="2499">
                <a:solidFill>
                  <a:srgbClr val="00BF63"/>
                </a:solidFill>
                <a:latin typeface="Fredoka"/>
                <a:ea typeface="Fredoka"/>
                <a:cs typeface="Fredoka"/>
                <a:sym typeface="Fredoka"/>
              </a:rPr>
              <a:t>Cré</a:t>
            </a:r>
            <a:r>
              <a:rPr lang="en-US" sz="2499" strike="noStrike" u="none">
                <a:solidFill>
                  <a:srgbClr val="00BF63"/>
                </a:solidFill>
                <a:latin typeface="Fredoka"/>
                <a:ea typeface="Fredoka"/>
                <a:cs typeface="Fredoka"/>
                <a:sym typeface="Fredoka"/>
              </a:rPr>
              <a:t>ation d’u</a:t>
            </a:r>
            <a:r>
              <a:rPr lang="en-US" sz="2499" strike="noStrike" u="none">
                <a:solidFill>
                  <a:srgbClr val="00BF63"/>
                </a:solidFill>
                <a:latin typeface="Fredoka"/>
                <a:ea typeface="Fredoka"/>
                <a:cs typeface="Fredoka"/>
                <a:sym typeface="Fredoka"/>
              </a:rPr>
              <a:t>n</a:t>
            </a:r>
            <a:r>
              <a:rPr lang="en-US" sz="2499" strike="noStrike" u="none">
                <a:solidFill>
                  <a:srgbClr val="00BF63"/>
                </a:solidFill>
                <a:latin typeface="Fredoka"/>
                <a:ea typeface="Fredoka"/>
                <a:cs typeface="Fredoka"/>
                <a:sym typeface="Fredoka"/>
              </a:rPr>
              <a:t> </a:t>
            </a:r>
            <a:r>
              <a:rPr lang="en-US" sz="2499" strike="noStrike" u="none">
                <a:solidFill>
                  <a:srgbClr val="00BF63"/>
                </a:solidFill>
                <a:latin typeface="Fredoka"/>
                <a:ea typeface="Fredoka"/>
                <a:cs typeface="Fredoka"/>
                <a:sym typeface="Fredoka"/>
              </a:rPr>
              <a:t>arti</a:t>
            </a:r>
            <a:r>
              <a:rPr lang="en-US" sz="2499" strike="noStrike" u="none">
                <a:solidFill>
                  <a:srgbClr val="00BF63"/>
                </a:solidFill>
                <a:latin typeface="Fredoka"/>
                <a:ea typeface="Fredoka"/>
                <a:cs typeface="Fredoka"/>
                <a:sym typeface="Fredoka"/>
              </a:rPr>
              <a:t>c</a:t>
            </a:r>
            <a:r>
              <a:rPr lang="en-US" sz="2499" strike="noStrike" u="none">
                <a:solidFill>
                  <a:srgbClr val="00BF63"/>
                </a:solidFill>
                <a:latin typeface="Fredoka"/>
                <a:ea typeface="Fredoka"/>
                <a:cs typeface="Fredoka"/>
                <a:sym typeface="Fredoka"/>
              </a:rPr>
              <a:t>l</a:t>
            </a:r>
            <a:r>
              <a:rPr lang="en-US" sz="2499" strike="noStrike" u="none">
                <a:solidFill>
                  <a:srgbClr val="00BF63"/>
                </a:solidFill>
                <a:latin typeface="Fredoka"/>
                <a:ea typeface="Fredoka"/>
                <a:cs typeface="Fredoka"/>
                <a:sym typeface="Fredoka"/>
              </a:rPr>
              <a:t>e </a:t>
            </a:r>
          </a:p>
        </p:txBody>
      </p:sp>
      <p:sp>
        <p:nvSpPr>
          <p:cNvPr name="TextBox 6" id="6"/>
          <p:cNvSpPr txBox="true"/>
          <p:nvPr/>
        </p:nvSpPr>
        <p:spPr>
          <a:xfrm rot="0">
            <a:off x="597937" y="3622003"/>
            <a:ext cx="15121812" cy="2334895"/>
          </a:xfrm>
          <a:prstGeom prst="rect">
            <a:avLst/>
          </a:prstGeom>
        </p:spPr>
        <p:txBody>
          <a:bodyPr anchor="t" rtlCol="false" tIns="0" lIns="0" bIns="0" rIns="0">
            <a:spAutoFit/>
          </a:bodyPr>
          <a:lstStyle/>
          <a:p>
            <a:pPr algn="just">
              <a:lnSpc>
                <a:spcPts val="3079"/>
              </a:lnSpc>
            </a:pPr>
            <a:r>
              <a:rPr lang="en-US" sz="2199" strike="noStrike" u="none">
                <a:solidFill>
                  <a:srgbClr val="000000"/>
                </a:solidFill>
                <a:latin typeface="Lexend Deca"/>
                <a:ea typeface="Lexend Deca"/>
                <a:cs typeface="Lexend Deca"/>
                <a:sym typeface="Lexend Deca"/>
              </a:rPr>
              <a:t>Pour rédiger un nouvel ar</a:t>
            </a:r>
            <a:r>
              <a:rPr lang="en-US" sz="2199" strike="noStrike" u="none">
                <a:solidFill>
                  <a:srgbClr val="000000"/>
                </a:solidFill>
                <a:latin typeface="Lexend Deca"/>
                <a:ea typeface="Lexend Deca"/>
                <a:cs typeface="Lexend Deca"/>
                <a:sym typeface="Lexend Deca"/>
              </a:rPr>
              <a:t>ti</a:t>
            </a:r>
            <a:r>
              <a:rPr lang="en-US" sz="2199" strike="noStrike" u="none">
                <a:solidFill>
                  <a:srgbClr val="000000"/>
                </a:solidFill>
                <a:latin typeface="Lexend Deca"/>
                <a:ea typeface="Lexend Deca"/>
                <a:cs typeface="Lexend Deca"/>
                <a:sym typeface="Lexend Deca"/>
              </a:rPr>
              <a:t>cle :</a:t>
            </a:r>
            <a:r>
              <a:rPr lang="en-US" sz="2199" strike="noStrike" u="none">
                <a:solidFill>
                  <a:srgbClr val="000000"/>
                </a:solidFill>
                <a:latin typeface="Lexend Deca"/>
                <a:ea typeface="Lexend Deca"/>
                <a:cs typeface="Lexend Deca"/>
                <a:sym typeface="Lexend Deca"/>
              </a:rPr>
              <a:t>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a:t>
            </a:r>
            <a:r>
              <a:rPr lang="en-US" sz="2199" strike="noStrike" u="none">
                <a:solidFill>
                  <a:srgbClr val="000000"/>
                </a:solidFill>
                <a:latin typeface="Lexend Deca"/>
                <a:ea typeface="Lexend Deca"/>
                <a:cs typeface="Lexend Deca"/>
                <a:sym typeface="Lexend Deca"/>
              </a:rPr>
              <a:t>Aller dans le menu Articles &gt; Ajouter.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Saisir un titre et rédiger le contenu dans l’éditeur Gutenberg.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Ajouter une image mise en avant pour illustrer l’article.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Choisir une ou plusieurs catégories pertinentes. </a:t>
            </a:r>
          </a:p>
          <a:p>
            <a:pPr algn="just" marL="474978" indent="-237489" lvl="1">
              <a:lnSpc>
                <a:spcPts val="3079"/>
              </a:lnSpc>
              <a:buAutoNum type="arabicPeriod" startAt="1"/>
            </a:pPr>
            <a:r>
              <a:rPr lang="en-US" sz="2199" strike="noStrike" u="none">
                <a:solidFill>
                  <a:srgbClr val="000000"/>
                </a:solidFill>
                <a:latin typeface="Lexend Deca"/>
                <a:ea typeface="Lexend Deca"/>
                <a:cs typeface="Lexend Deca"/>
                <a:sym typeface="Lexend Deca"/>
              </a:rPr>
              <a:t> Cliquer sur Publier. Ainsi, l’auteur peut enrichir régulièrement le blog sans affecter les autres parties du site.</a:t>
            </a:r>
          </a:p>
        </p:txBody>
      </p:sp>
      <p:sp>
        <p:nvSpPr>
          <p:cNvPr name="TextBox 7" id="7"/>
          <p:cNvSpPr txBox="true"/>
          <p:nvPr/>
        </p:nvSpPr>
        <p:spPr>
          <a:xfrm rot="0">
            <a:off x="515069" y="6748779"/>
            <a:ext cx="3711655" cy="422275"/>
          </a:xfrm>
          <a:prstGeom prst="rect">
            <a:avLst/>
          </a:prstGeom>
        </p:spPr>
        <p:txBody>
          <a:bodyPr anchor="t" rtlCol="false" tIns="0" lIns="0" bIns="0" rIns="0">
            <a:spAutoFit/>
          </a:bodyPr>
          <a:lstStyle/>
          <a:p>
            <a:pPr algn="l" marL="0" indent="0" lvl="0">
              <a:lnSpc>
                <a:spcPts val="3499"/>
              </a:lnSpc>
              <a:spcBef>
                <a:spcPct val="0"/>
              </a:spcBef>
            </a:pPr>
            <a:r>
              <a:rPr lang="en-US" sz="2499">
                <a:solidFill>
                  <a:srgbClr val="00BF63"/>
                </a:solidFill>
                <a:latin typeface="Fredoka"/>
                <a:ea typeface="Fredoka"/>
                <a:cs typeface="Fredoka"/>
                <a:sym typeface="Fredoka"/>
              </a:rPr>
              <a:t>Catégorie</a:t>
            </a:r>
            <a:r>
              <a:rPr lang="en-US" sz="2499" strike="noStrike" u="none">
                <a:solidFill>
                  <a:srgbClr val="00BF63"/>
                </a:solidFill>
                <a:latin typeface="Fredoka"/>
                <a:ea typeface="Fredoka"/>
                <a:cs typeface="Fredoka"/>
                <a:sym typeface="Fredoka"/>
              </a:rPr>
              <a:t>s et étique</a:t>
            </a:r>
            <a:r>
              <a:rPr lang="en-US" sz="2499" strike="noStrike" u="none">
                <a:solidFill>
                  <a:srgbClr val="00BF63"/>
                </a:solidFill>
                <a:latin typeface="Fredoka"/>
                <a:ea typeface="Fredoka"/>
                <a:cs typeface="Fredoka"/>
                <a:sym typeface="Fredoka"/>
              </a:rPr>
              <a:t>ttes</a:t>
            </a:r>
          </a:p>
        </p:txBody>
      </p:sp>
      <p:sp>
        <p:nvSpPr>
          <p:cNvPr name="TextBox 8" id="8"/>
          <p:cNvSpPr txBox="true"/>
          <p:nvPr/>
        </p:nvSpPr>
        <p:spPr>
          <a:xfrm rot="0">
            <a:off x="1028700" y="7313930"/>
            <a:ext cx="12352115" cy="1944370"/>
          </a:xfrm>
          <a:prstGeom prst="rect">
            <a:avLst/>
          </a:prstGeom>
        </p:spPr>
        <p:txBody>
          <a:bodyPr anchor="t" rtlCol="false" tIns="0" lIns="0" bIns="0" rIns="0">
            <a:spAutoFit/>
          </a:bodyPr>
          <a:lstStyle/>
          <a:p>
            <a:pPr algn="just">
              <a:lnSpc>
                <a:spcPts val="3079"/>
              </a:lnSpc>
            </a:pPr>
            <a:r>
              <a:rPr lang="en-US" sz="2199">
                <a:solidFill>
                  <a:srgbClr val="000000"/>
                </a:solidFill>
                <a:latin typeface="Lexend Deca"/>
                <a:ea typeface="Lexend Deca"/>
                <a:cs typeface="Lexend Deca"/>
                <a:sym typeface="Lexend Deca"/>
              </a:rPr>
              <a:t>Pou</a:t>
            </a:r>
            <a:r>
              <a:rPr lang="en-US" sz="2199" strike="noStrike" u="none">
                <a:solidFill>
                  <a:srgbClr val="000000"/>
                </a:solidFill>
                <a:latin typeface="Lexend Deca"/>
                <a:ea typeface="Lexend Deca"/>
                <a:cs typeface="Lexend Deca"/>
                <a:sym typeface="Lexend Deca"/>
              </a:rPr>
              <a:t>r organiser l</a:t>
            </a:r>
            <a:r>
              <a:rPr lang="en-US" sz="2199" strike="noStrike" u="none">
                <a:solidFill>
                  <a:srgbClr val="000000"/>
                </a:solidFill>
                <a:latin typeface="Lexend Deca"/>
                <a:ea typeface="Lexend Deca"/>
                <a:cs typeface="Lexend Deca"/>
                <a:sym typeface="Lexend Deca"/>
              </a:rPr>
              <a:t>e conte</a:t>
            </a:r>
            <a:r>
              <a:rPr lang="en-US" sz="2199" strike="noStrike" u="none">
                <a:solidFill>
                  <a:srgbClr val="000000"/>
                </a:solidFill>
                <a:latin typeface="Lexend Deca"/>
                <a:ea typeface="Lexend Deca"/>
                <a:cs typeface="Lexend Deca"/>
                <a:sym typeface="Lexend Deca"/>
              </a:rPr>
              <a:t>nu :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Les catégories permettent de regrouper les articles par thèmes principaux (ex : nouveautés, conseils d’achat, promotions...).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Les étiquettes ajoutent des mots-clés pour affiner le classement et faciliter la recherche.</a:t>
            </a:r>
          </a:p>
        </p:txBody>
      </p:sp>
      <p:sp>
        <p:nvSpPr>
          <p:cNvPr name="TextBox 9" id="9"/>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22</a:t>
            </a:r>
          </a:p>
        </p:txBody>
      </p:sp>
    </p:spTree>
  </p:cSld>
  <p:clrMapOvr>
    <a:masterClrMapping/>
  </p:clrMapOvr>
  <p:transition spd="slow">
    <p:push dir="l"/>
  </p:transition>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699796" y="2099188"/>
            <a:ext cx="20380329" cy="6088623"/>
          </a:xfrm>
          <a:custGeom>
            <a:avLst/>
            <a:gdLst/>
            <a:ahLst/>
            <a:cxnLst/>
            <a:rect r="r" b="b" t="t" l="l"/>
            <a:pathLst>
              <a:path h="6088623" w="20380329">
                <a:moveTo>
                  <a:pt x="0" y="0"/>
                </a:moveTo>
                <a:lnTo>
                  <a:pt x="20380329" y="0"/>
                </a:lnTo>
                <a:lnTo>
                  <a:pt x="20380329" y="6088624"/>
                </a:lnTo>
                <a:lnTo>
                  <a:pt x="0" y="6088624"/>
                </a:lnTo>
                <a:lnTo>
                  <a:pt x="0" y="0"/>
                </a:lnTo>
                <a:close/>
              </a:path>
            </a:pathLst>
          </a:custGeom>
          <a:blipFill>
            <a:blip r:embed="rId3">
              <a:alphaModFix amt="58000"/>
            </a:blip>
            <a:stretch>
              <a:fillRect l="0" t="0" r="0" b="0"/>
            </a:stretch>
          </a:blipFill>
        </p:spPr>
      </p:sp>
      <p:sp>
        <p:nvSpPr>
          <p:cNvPr name="Freeform 4" id="4"/>
          <p:cNvSpPr/>
          <p:nvPr/>
        </p:nvSpPr>
        <p:spPr>
          <a:xfrm flipH="false" flipV="false" rot="0">
            <a:off x="7651021" y="3103517"/>
            <a:ext cx="2706039" cy="2591032"/>
          </a:xfrm>
          <a:custGeom>
            <a:avLst/>
            <a:gdLst/>
            <a:ahLst/>
            <a:cxnLst/>
            <a:rect r="r" b="b" t="t" l="l"/>
            <a:pathLst>
              <a:path h="2591032" w="2706039">
                <a:moveTo>
                  <a:pt x="0" y="0"/>
                </a:moveTo>
                <a:lnTo>
                  <a:pt x="2706039" y="0"/>
                </a:lnTo>
                <a:lnTo>
                  <a:pt x="2706039" y="2591032"/>
                </a:lnTo>
                <a:lnTo>
                  <a:pt x="0" y="25910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5026867" y="5864444"/>
            <a:ext cx="8374224" cy="1177292"/>
          </a:xfrm>
          <a:prstGeom prst="rect">
            <a:avLst/>
          </a:prstGeom>
        </p:spPr>
        <p:txBody>
          <a:bodyPr anchor="t" rtlCol="false" tIns="0" lIns="0" bIns="0" rIns="0">
            <a:spAutoFit/>
          </a:bodyPr>
          <a:lstStyle/>
          <a:p>
            <a:pPr algn="ctr">
              <a:lnSpc>
                <a:spcPts val="9659"/>
              </a:lnSpc>
              <a:spcBef>
                <a:spcPct val="0"/>
              </a:spcBef>
            </a:pPr>
            <a:r>
              <a:rPr lang="en-US" sz="6899">
                <a:solidFill>
                  <a:srgbClr val="FFFFFF"/>
                </a:solidFill>
                <a:latin typeface="Shrikhand"/>
                <a:ea typeface="Shrikhand"/>
                <a:cs typeface="Shrikhand"/>
                <a:sym typeface="Shrikhand"/>
              </a:rPr>
              <a:t>Capture d’ecrans</a:t>
            </a:r>
          </a:p>
        </p:txBody>
      </p:sp>
      <p:sp>
        <p:nvSpPr>
          <p:cNvPr name="TextBox 6" id="6"/>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23</a:t>
            </a:r>
          </a:p>
        </p:txBody>
      </p:sp>
    </p:spTree>
  </p:cSld>
  <p:clrMapOvr>
    <a:masterClrMapping/>
  </p:clrMapOvr>
  <p:transition spd="slow">
    <p:push dir="l"/>
  </p:transition>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Tree>
  </p:cSld>
  <p:clrMapOvr>
    <a:masterClrMapping/>
  </p:clrMapOvr>
  <p:transition spd="slow">
    <p:push dir="l"/>
  </p:transition>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6163760" y="9866107"/>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25</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6797255" y="9866107"/>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26</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91449" y="659135"/>
            <a:ext cx="10505102" cy="8968731"/>
          </a:xfrm>
          <a:custGeom>
            <a:avLst/>
            <a:gdLst/>
            <a:ahLst/>
            <a:cxnLst/>
            <a:rect r="r" b="b" t="t" l="l"/>
            <a:pathLst>
              <a:path h="8968731" w="10505102">
                <a:moveTo>
                  <a:pt x="0" y="0"/>
                </a:moveTo>
                <a:lnTo>
                  <a:pt x="10505102" y="0"/>
                </a:lnTo>
                <a:lnTo>
                  <a:pt x="10505102" y="8968730"/>
                </a:lnTo>
                <a:lnTo>
                  <a:pt x="0" y="8968730"/>
                </a:lnTo>
                <a:lnTo>
                  <a:pt x="0" y="0"/>
                </a:lnTo>
                <a:close/>
              </a:path>
            </a:pathLst>
          </a:custGeom>
          <a:blipFill>
            <a:blip r:embed="rId2"/>
            <a:stretch>
              <a:fillRect l="0" t="0" r="0" b="0"/>
            </a:stretch>
          </a:blipFill>
        </p:spPr>
      </p:sp>
      <p:sp>
        <p:nvSpPr>
          <p:cNvPr name="TextBox 3" id="3"/>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27</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37106" y="0"/>
            <a:ext cx="18962212" cy="10287000"/>
          </a:xfrm>
          <a:custGeom>
            <a:avLst/>
            <a:gdLst/>
            <a:ahLst/>
            <a:cxnLst/>
            <a:rect r="r" b="b" t="t" l="l"/>
            <a:pathLst>
              <a:path h="10287000" w="18962212">
                <a:moveTo>
                  <a:pt x="0" y="0"/>
                </a:moveTo>
                <a:lnTo>
                  <a:pt x="18962212" y="0"/>
                </a:lnTo>
                <a:lnTo>
                  <a:pt x="18962212" y="10287000"/>
                </a:lnTo>
                <a:lnTo>
                  <a:pt x="0" y="10287000"/>
                </a:lnTo>
                <a:lnTo>
                  <a:pt x="0" y="0"/>
                </a:lnTo>
                <a:close/>
              </a:path>
            </a:pathLst>
          </a:custGeom>
          <a:blipFill>
            <a:blip r:embed="rId2"/>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858844" y="6866846"/>
            <a:ext cx="2400456" cy="2391454"/>
          </a:xfrm>
          <a:custGeom>
            <a:avLst/>
            <a:gdLst/>
            <a:ahLst/>
            <a:cxnLst/>
            <a:rect r="r" b="b" t="t" l="l"/>
            <a:pathLst>
              <a:path h="2391454" w="2400456">
                <a:moveTo>
                  <a:pt x="0" y="0"/>
                </a:moveTo>
                <a:lnTo>
                  <a:pt x="2400456" y="0"/>
                </a:lnTo>
                <a:lnTo>
                  <a:pt x="2400456" y="2391454"/>
                </a:lnTo>
                <a:lnTo>
                  <a:pt x="0" y="23914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434457" y="8565502"/>
            <a:ext cx="1385596" cy="1385596"/>
          </a:xfrm>
          <a:custGeom>
            <a:avLst/>
            <a:gdLst/>
            <a:ahLst/>
            <a:cxnLst/>
            <a:rect r="r" b="b" t="t" l="l"/>
            <a:pathLst>
              <a:path h="1385596" w="1385596">
                <a:moveTo>
                  <a:pt x="0" y="0"/>
                </a:moveTo>
                <a:lnTo>
                  <a:pt x="1385596" y="0"/>
                </a:lnTo>
                <a:lnTo>
                  <a:pt x="1385596" y="1385596"/>
                </a:lnTo>
                <a:lnTo>
                  <a:pt x="0" y="138559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559837" y="660400"/>
            <a:ext cx="5295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I - Introduction</a:t>
            </a:r>
          </a:p>
        </p:txBody>
      </p:sp>
      <p:sp>
        <p:nvSpPr>
          <p:cNvPr name="TextBox 5" id="5"/>
          <p:cNvSpPr txBox="true"/>
          <p:nvPr/>
        </p:nvSpPr>
        <p:spPr>
          <a:xfrm rot="0">
            <a:off x="559837" y="1780527"/>
            <a:ext cx="17168327" cy="1163320"/>
          </a:xfrm>
          <a:prstGeom prst="rect">
            <a:avLst/>
          </a:prstGeom>
        </p:spPr>
        <p:txBody>
          <a:bodyPr anchor="t" rtlCol="false" tIns="0" lIns="0" bIns="0" rIns="0">
            <a:spAutoFit/>
          </a:bodyPr>
          <a:lstStyle/>
          <a:p>
            <a:pPr algn="just">
              <a:lnSpc>
                <a:spcPts val="3079"/>
              </a:lnSpc>
              <a:spcBef>
                <a:spcPct val="0"/>
              </a:spcBef>
            </a:pPr>
            <a:r>
              <a:rPr lang="en-US" sz="2199">
                <a:solidFill>
                  <a:srgbClr val="000000"/>
                </a:solidFill>
                <a:latin typeface="Lexend Deca"/>
                <a:ea typeface="Lexend Deca"/>
                <a:cs typeface="Lexend Deca"/>
                <a:sym typeface="Lexend Deca"/>
              </a:rPr>
              <a:t> Dans le cadre de ce projet, nous avons entrepris la création d’un site e-commerce spécialisé dans la vente de produits électroniques. L’objectif principal est de proposer une plateforme performante, intuitive et moderne, répondant aux besoins d’un public exigeant à la recherche de gadgets, accessoires et équipements électroniques de qualité.</a:t>
            </a:r>
          </a:p>
        </p:txBody>
      </p:sp>
      <p:sp>
        <p:nvSpPr>
          <p:cNvPr name="TextBox 6" id="6"/>
          <p:cNvSpPr txBox="true"/>
          <p:nvPr/>
        </p:nvSpPr>
        <p:spPr>
          <a:xfrm rot="0">
            <a:off x="559837" y="3215627"/>
            <a:ext cx="2678073" cy="422275"/>
          </a:xfrm>
          <a:prstGeom prst="rect">
            <a:avLst/>
          </a:prstGeom>
        </p:spPr>
        <p:txBody>
          <a:bodyPr anchor="t" rtlCol="false" tIns="0" lIns="0" bIns="0" rIns="0">
            <a:spAutoFit/>
          </a:bodyPr>
          <a:lstStyle/>
          <a:p>
            <a:pPr algn="ctr">
              <a:lnSpc>
                <a:spcPts val="3499"/>
              </a:lnSpc>
              <a:spcBef>
                <a:spcPct val="0"/>
              </a:spcBef>
            </a:pPr>
            <a:r>
              <a:rPr lang="en-US" sz="2499">
                <a:solidFill>
                  <a:srgbClr val="00BF63"/>
                </a:solidFill>
                <a:latin typeface="Fredoka"/>
                <a:ea typeface="Fredoka"/>
                <a:cs typeface="Fredoka"/>
                <a:sym typeface="Fredoka"/>
              </a:rPr>
              <a:t>Objectif du projet</a:t>
            </a:r>
          </a:p>
        </p:txBody>
      </p:sp>
      <p:sp>
        <p:nvSpPr>
          <p:cNvPr name="TextBox 7" id="7"/>
          <p:cNvSpPr txBox="true"/>
          <p:nvPr/>
        </p:nvSpPr>
        <p:spPr>
          <a:xfrm rot="0">
            <a:off x="793102" y="3796830"/>
            <a:ext cx="16935061" cy="194437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L’objectif est de développer une boutique en ligne fonctionnelle qui permette :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Une navigation fluide et agréable sur tous types d’appareils (PC, tablette, mobile).</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Une gestion complète des produits (ajout,modification,suppression), y compris la gestion des stocks.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Une expérience utilisateur optimisée grâce à des fonctionnalités comme le chat en direct .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Une interface d’administration simplifiée pour les gestionnaires du site.</a:t>
            </a:r>
          </a:p>
        </p:txBody>
      </p:sp>
      <p:sp>
        <p:nvSpPr>
          <p:cNvPr name="TextBox 8" id="8"/>
          <p:cNvSpPr txBox="true"/>
          <p:nvPr/>
        </p:nvSpPr>
        <p:spPr>
          <a:xfrm rot="0">
            <a:off x="559837" y="6210554"/>
            <a:ext cx="2094309" cy="422275"/>
          </a:xfrm>
          <a:prstGeom prst="rect">
            <a:avLst/>
          </a:prstGeom>
        </p:spPr>
        <p:txBody>
          <a:bodyPr anchor="t" rtlCol="false" tIns="0" lIns="0" bIns="0" rIns="0">
            <a:spAutoFit/>
          </a:bodyPr>
          <a:lstStyle/>
          <a:p>
            <a:pPr algn="ctr" marL="0" indent="0" lvl="0">
              <a:lnSpc>
                <a:spcPts val="3499"/>
              </a:lnSpc>
              <a:spcBef>
                <a:spcPct val="0"/>
              </a:spcBef>
            </a:pPr>
            <a:r>
              <a:rPr lang="en-US" sz="2499" strike="noStrike" u="none">
                <a:solidFill>
                  <a:srgbClr val="00BF63"/>
                </a:solidFill>
                <a:latin typeface="Fredoka"/>
                <a:ea typeface="Fredoka"/>
                <a:cs typeface="Fredoka"/>
                <a:sym typeface="Fredoka"/>
              </a:rPr>
              <a:t>Outils utilisés</a:t>
            </a:r>
          </a:p>
        </p:txBody>
      </p:sp>
      <p:sp>
        <p:nvSpPr>
          <p:cNvPr name="TextBox 9" id="9"/>
          <p:cNvSpPr txBox="true"/>
          <p:nvPr/>
        </p:nvSpPr>
        <p:spPr>
          <a:xfrm rot="0">
            <a:off x="793102" y="6909055"/>
            <a:ext cx="10963469" cy="2725420"/>
          </a:xfrm>
          <a:prstGeom prst="rect">
            <a:avLst/>
          </a:prstGeom>
        </p:spPr>
        <p:txBody>
          <a:bodyPr anchor="t" rtlCol="false" tIns="0" lIns="0" bIns="0" rIns="0">
            <a:spAutoFit/>
          </a:bodyPr>
          <a:lstStyle/>
          <a:p>
            <a:pPr algn="just">
              <a:lnSpc>
                <a:spcPts val="3079"/>
              </a:lnSpc>
              <a:spcBef>
                <a:spcPct val="0"/>
              </a:spcBef>
            </a:pPr>
            <a:r>
              <a:rPr lang="en-US" sz="2199" strike="noStrike" u="none">
                <a:solidFill>
                  <a:srgbClr val="000000"/>
                </a:solidFill>
                <a:latin typeface="Lexend Deca"/>
                <a:ea typeface="Lexend Deca"/>
                <a:cs typeface="Lexend Deca"/>
                <a:sym typeface="Lexend Deca"/>
              </a:rPr>
              <a:t>Le développement du site s’appuie sur des outils robustes et accessibles : </a:t>
            </a:r>
          </a:p>
          <a:p>
            <a:pPr algn="just" marL="474978" indent="-237489" lvl="1">
              <a:lnSpc>
                <a:spcPts val="3079"/>
              </a:lnSpc>
              <a:buFont typeface="Arial"/>
              <a:buChar char="•"/>
            </a:pPr>
            <a:r>
              <a:rPr lang="en-US" sz="2199" strike="noStrike" u="sng">
                <a:solidFill>
                  <a:srgbClr val="5E17EB"/>
                </a:solidFill>
                <a:latin typeface="Lexend Deca"/>
                <a:ea typeface="Lexend Deca"/>
                <a:cs typeface="Lexend Deca"/>
                <a:sym typeface="Lexend Deca"/>
              </a:rPr>
              <a:t>WordPress </a:t>
            </a:r>
            <a:r>
              <a:rPr lang="en-US" sz="2199" strike="noStrike" u="none">
                <a:solidFill>
                  <a:srgbClr val="000000"/>
                </a:solidFill>
                <a:latin typeface="Lexend Deca"/>
                <a:ea typeface="Lexend Deca"/>
                <a:cs typeface="Lexend Deca"/>
                <a:sym typeface="Lexend Deca"/>
              </a:rPr>
              <a:t>: pour la gestion du contenu.</a:t>
            </a:r>
          </a:p>
          <a:p>
            <a:pPr algn="just" marL="474978" indent="-237489" lvl="1">
              <a:lnSpc>
                <a:spcPts val="3079"/>
              </a:lnSpc>
              <a:buFont typeface="Arial"/>
              <a:buChar char="•"/>
            </a:pPr>
            <a:r>
              <a:rPr lang="en-US" sz="2199" strike="noStrike" u="sng">
                <a:solidFill>
                  <a:srgbClr val="5E17EB"/>
                </a:solidFill>
                <a:latin typeface="Lexend Deca"/>
                <a:ea typeface="Lexend Deca"/>
                <a:cs typeface="Lexend Deca"/>
                <a:sym typeface="Lexend Deca"/>
              </a:rPr>
              <a:t>WooCommerce</a:t>
            </a:r>
            <a:r>
              <a:rPr lang="en-US" sz="2199" strike="noStrike" u="none">
                <a:solidFill>
                  <a:srgbClr val="000000"/>
                </a:solidFill>
                <a:latin typeface="Lexend Deca"/>
                <a:ea typeface="Lexend Deca"/>
                <a:cs typeface="Lexend Deca"/>
                <a:sym typeface="Lexend Deca"/>
              </a:rPr>
              <a:t>: pour la gestion de la boutique et des produits.</a:t>
            </a:r>
          </a:p>
          <a:p>
            <a:pPr algn="just" marL="474978" indent="-237489" lvl="1">
              <a:lnSpc>
                <a:spcPts val="3079"/>
              </a:lnSpc>
              <a:buFont typeface="Arial"/>
              <a:buChar char="•"/>
            </a:pPr>
            <a:r>
              <a:rPr lang="en-US" sz="2199" strike="noStrike" u="sng">
                <a:solidFill>
                  <a:srgbClr val="5E17EB"/>
                </a:solidFill>
                <a:latin typeface="Lexend Deca"/>
                <a:ea typeface="Lexend Deca"/>
                <a:cs typeface="Lexend Deca"/>
                <a:sym typeface="Lexend Deca"/>
              </a:rPr>
              <a:t>XAMPP</a:t>
            </a:r>
            <a:r>
              <a:rPr lang="en-US" sz="2199" strike="noStrike" u="none">
                <a:solidFill>
                  <a:srgbClr val="000000"/>
                </a:solidFill>
                <a:latin typeface="Lexend Deca"/>
                <a:ea typeface="Lexend Deca"/>
                <a:cs typeface="Lexend Deca"/>
                <a:sym typeface="Lexend Deca"/>
              </a:rPr>
              <a:t>: comme environnement local de développement.</a:t>
            </a:r>
          </a:p>
          <a:p>
            <a:pPr algn="just" marL="474978" indent="-237489" lvl="1">
              <a:lnSpc>
                <a:spcPts val="3079"/>
              </a:lnSpc>
              <a:buFont typeface="Arial"/>
              <a:buChar char="•"/>
            </a:pPr>
            <a:r>
              <a:rPr lang="en-US" sz="2199" strike="noStrike" u="sng">
                <a:solidFill>
                  <a:srgbClr val="5E17EB"/>
                </a:solidFill>
                <a:latin typeface="Lexend Deca"/>
                <a:ea typeface="Lexend Deca"/>
                <a:cs typeface="Lexend Deca"/>
                <a:sym typeface="Lexend Deca"/>
              </a:rPr>
              <a:t>Blocksy </a:t>
            </a:r>
            <a:r>
              <a:rPr lang="en-US" sz="2199" strike="noStrike" u="none">
                <a:solidFill>
                  <a:srgbClr val="000000"/>
                </a:solidFill>
                <a:latin typeface="Lexend Deca"/>
                <a:ea typeface="Lexend Deca"/>
                <a:cs typeface="Lexend Deca"/>
                <a:sym typeface="Lexend Deca"/>
              </a:rPr>
              <a:t>: un thème WordPress puissant, léger et compatible avec Gutenberg, l'éditeur de blocs intégré de WordPress, permettant une personnalisation fluide et intuitive des pages.</a:t>
            </a:r>
          </a:p>
        </p:txBody>
      </p:sp>
      <p:sp>
        <p:nvSpPr>
          <p:cNvPr name="TextBox 10" id="10"/>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03</a:t>
            </a:r>
          </a:p>
        </p:txBody>
      </p:sp>
    </p:spTree>
  </p:cSld>
  <p:clrMapOvr>
    <a:masterClrMapping/>
  </p:clrMapOvr>
  <p:transition spd="slow">
    <p:push dir="l"/>
  </p:transition>
</p:sld>
</file>

<file path=ppt/slides/slide30.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622917" y="660400"/>
            <a:ext cx="3042166"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FFFFFF"/>
                </a:solidFill>
                <a:latin typeface="Shrikhand"/>
                <a:ea typeface="Shrikhand"/>
                <a:cs typeface="Shrikhand"/>
                <a:sym typeface="Shrikhand"/>
              </a:rPr>
              <a:t>Conclusion</a:t>
            </a:r>
          </a:p>
        </p:txBody>
      </p:sp>
      <p:sp>
        <p:nvSpPr>
          <p:cNvPr name="TextBox 3" id="3"/>
          <p:cNvSpPr txBox="true"/>
          <p:nvPr/>
        </p:nvSpPr>
        <p:spPr>
          <a:xfrm rot="0">
            <a:off x="502104" y="1804352"/>
            <a:ext cx="17283793" cy="663067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FFFFFF"/>
                </a:solidFill>
                <a:latin typeface="Lexend Deca"/>
                <a:ea typeface="Lexend Deca"/>
                <a:cs typeface="Lexend Deca"/>
                <a:sym typeface="Lexend Deca"/>
              </a:rPr>
              <a:t>Le développement de ce site e-commerce spécialisé en électronique a permis de créer une plateforme robuste et fonctionnelle pour la gestion de produits, de commandes et d’interactions avec les clients. En utilisant WordPress et le plugin WooCommerce, combinés avec un design moderne et des fonctionnalités optimisées, le site offre une expérience utilisateur fluide et agréable. </a:t>
            </a:r>
          </a:p>
          <a:p>
            <a:pPr algn="just" marL="0" indent="0" lvl="0">
              <a:lnSpc>
                <a:spcPts val="3079"/>
              </a:lnSpc>
              <a:spcBef>
                <a:spcPct val="0"/>
              </a:spcBef>
            </a:pPr>
          </a:p>
          <a:p>
            <a:pPr algn="just" marL="0" indent="0" lvl="0">
              <a:lnSpc>
                <a:spcPts val="3079"/>
              </a:lnSpc>
              <a:spcBef>
                <a:spcPct val="0"/>
              </a:spcBef>
            </a:pPr>
            <a:r>
              <a:rPr lang="en-US" sz="2199" strike="noStrike" u="none">
                <a:solidFill>
                  <a:srgbClr val="FFFFFF"/>
                </a:solidFill>
                <a:latin typeface="Lexend Deca"/>
                <a:ea typeface="Lexend Deca"/>
                <a:cs typeface="Lexend Deca"/>
                <a:sym typeface="Lexend Deca"/>
              </a:rPr>
              <a:t>Le choix de Gutenberg pour la construction des pages a été stratégique, car il a permis de réduire la surcharge de ressources souvent générée par des plugins comme Elementor. De plus, l’intégration de Blocksy, un thème léger et rapide, a été un atout majeur pour garantir une performance optimale. </a:t>
            </a:r>
          </a:p>
          <a:p>
            <a:pPr algn="just" marL="0" indent="0" lvl="0">
              <a:lnSpc>
                <a:spcPts val="3079"/>
              </a:lnSpc>
              <a:spcBef>
                <a:spcPct val="0"/>
              </a:spcBef>
            </a:pPr>
          </a:p>
          <a:p>
            <a:pPr algn="just" marL="0" indent="0" lvl="0">
              <a:lnSpc>
                <a:spcPts val="3079"/>
              </a:lnSpc>
              <a:spcBef>
                <a:spcPct val="0"/>
              </a:spcBef>
            </a:pPr>
            <a:r>
              <a:rPr lang="en-US" sz="2199" strike="noStrike" u="none">
                <a:solidFill>
                  <a:srgbClr val="FFFFFF"/>
                </a:solidFill>
                <a:latin typeface="Lexend Deca"/>
                <a:ea typeface="Lexend Deca"/>
                <a:cs typeface="Lexend Deca"/>
                <a:sym typeface="Lexend Deca"/>
              </a:rPr>
              <a:t>L’implémentation de plugins supplémentaires comme WooCommerce, WPForms Lite, Tidio Chat, et LiteSpeed Cache a permis d’améliorer les performances du site et de faciliter la gestion des commandes et des interactions avec les utilisateurs. </a:t>
            </a:r>
          </a:p>
          <a:p>
            <a:pPr algn="just" marL="0" indent="0" lvl="0">
              <a:lnSpc>
                <a:spcPts val="3079"/>
              </a:lnSpc>
              <a:spcBef>
                <a:spcPct val="0"/>
              </a:spcBef>
            </a:pPr>
          </a:p>
          <a:p>
            <a:pPr algn="just" marL="0" indent="0" lvl="0">
              <a:lnSpc>
                <a:spcPts val="3079"/>
              </a:lnSpc>
              <a:spcBef>
                <a:spcPct val="0"/>
              </a:spcBef>
            </a:pPr>
            <a:r>
              <a:rPr lang="en-US" sz="2199" strike="noStrike" u="none">
                <a:solidFill>
                  <a:srgbClr val="FFFFFF"/>
                </a:solidFill>
                <a:latin typeface="Lexend Deca"/>
                <a:ea typeface="Lexend Deca"/>
                <a:cs typeface="Lexend Deca"/>
                <a:sym typeface="Lexend Deca"/>
              </a:rPr>
              <a:t>La gestion des utilisateurs a été simplifiée grâce à l’ajout de rôles spécifiques, permettant de mieux organiser le travail entre l’administrateur, les clients et les auteurs de contenu. Cette structure de rôles garantit une sécurité accrue et une gestion fluide des opérations du site. </a:t>
            </a:r>
          </a:p>
          <a:p>
            <a:pPr algn="just" marL="0" indent="0" lvl="0">
              <a:lnSpc>
                <a:spcPts val="3079"/>
              </a:lnSpc>
              <a:spcBef>
                <a:spcPct val="0"/>
              </a:spcBef>
            </a:pPr>
          </a:p>
          <a:p>
            <a:pPr algn="just" marL="0" indent="0" lvl="0">
              <a:lnSpc>
                <a:spcPts val="3079"/>
              </a:lnSpc>
              <a:spcBef>
                <a:spcPct val="0"/>
              </a:spcBef>
            </a:pPr>
            <a:r>
              <a:rPr lang="en-US" sz="2199" strike="noStrike" u="none">
                <a:solidFill>
                  <a:srgbClr val="FFFFFF"/>
                </a:solidFill>
                <a:latin typeface="Lexend Deca"/>
                <a:ea typeface="Lexend Deca"/>
                <a:cs typeface="Lexend Deca"/>
                <a:sym typeface="Lexend Deca"/>
              </a:rPr>
              <a:t>Enfin, ce projet a permis de démontrer l’efficacité des outils modernes disponibles pour créer une boutique en ligne performante, tout en assurant une expérience utilisateur de qualité.</a:t>
            </a:r>
            <a:r>
              <a:rPr lang="en-US" sz="2199" strike="noStrike" u="none">
                <a:solidFill>
                  <a:srgbClr val="FFFFFF"/>
                </a:solidFill>
                <a:latin typeface="Lexend Deca"/>
                <a:ea typeface="Lexend Deca"/>
                <a:cs typeface="Lexend Deca"/>
                <a:sym typeface="Lexend Deca"/>
              </a:rPr>
              <a:t> </a:t>
            </a:r>
          </a:p>
        </p:txBody>
      </p:sp>
      <p:sp>
        <p:nvSpPr>
          <p:cNvPr name="TextBox 4" id="4"/>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F1F1F1"/>
                </a:solidFill>
                <a:latin typeface="Montserrat Bold"/>
                <a:ea typeface="Montserrat Bold"/>
                <a:cs typeface="Montserrat Bold"/>
                <a:sym typeface="Montserrat Bold"/>
              </a:rPr>
              <a:t>Page 30</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3C67BF">
                <a:alpha val="100000"/>
              </a:srgbClr>
            </a:gs>
            <a:gs pos="100000">
              <a:srgbClr val="F7ACFF">
                <a:alpha val="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4514502" y="2465938"/>
            <a:ext cx="2999351" cy="299935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58000"/>
                  </a:srgbClr>
                </a:gs>
                <a:gs pos="100000">
                  <a:srgbClr val="F7ACFF">
                    <a:alpha val="5800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4857864" y="3632016"/>
            <a:ext cx="7239086" cy="1543734"/>
          </a:xfrm>
          <a:prstGeom prst="rect">
            <a:avLst/>
          </a:prstGeom>
        </p:spPr>
        <p:txBody>
          <a:bodyPr anchor="t" rtlCol="false" tIns="0" lIns="0" bIns="0" rIns="0">
            <a:spAutoFit/>
          </a:bodyPr>
          <a:lstStyle/>
          <a:p>
            <a:pPr algn="ctr">
              <a:lnSpc>
                <a:spcPts val="10828"/>
              </a:lnSpc>
            </a:pPr>
            <a:r>
              <a:rPr lang="en-US" b="true" sz="13535">
                <a:solidFill>
                  <a:srgbClr val="240960"/>
                </a:solidFill>
                <a:latin typeface="Montserrat Bold"/>
                <a:ea typeface="Montserrat Bold"/>
                <a:cs typeface="Montserrat Bold"/>
                <a:sym typeface="Montserrat Bold"/>
              </a:rPr>
              <a:t>Je vous.</a:t>
            </a:r>
          </a:p>
        </p:txBody>
      </p:sp>
      <p:sp>
        <p:nvSpPr>
          <p:cNvPr name="TextBox 6" id="6"/>
          <p:cNvSpPr txBox="true"/>
          <p:nvPr/>
        </p:nvSpPr>
        <p:spPr>
          <a:xfrm rot="0">
            <a:off x="6014177" y="4962362"/>
            <a:ext cx="6854446" cy="1210894"/>
          </a:xfrm>
          <a:prstGeom prst="rect">
            <a:avLst/>
          </a:prstGeom>
        </p:spPr>
        <p:txBody>
          <a:bodyPr anchor="t" rtlCol="false" tIns="0" lIns="0" bIns="0" rIns="0">
            <a:spAutoFit/>
          </a:bodyPr>
          <a:lstStyle/>
          <a:p>
            <a:pPr algn="ctr">
              <a:lnSpc>
                <a:spcPts val="8475"/>
              </a:lnSpc>
            </a:pPr>
            <a:r>
              <a:rPr lang="en-US" sz="10594">
                <a:solidFill>
                  <a:srgbClr val="240960"/>
                </a:solidFill>
                <a:latin typeface="Montserrat"/>
                <a:ea typeface="Montserrat"/>
                <a:cs typeface="Montserrat"/>
                <a:sym typeface="Montserrat"/>
              </a:rPr>
              <a:t>remercie.</a:t>
            </a:r>
          </a:p>
        </p:txBody>
      </p:sp>
      <p:grpSp>
        <p:nvGrpSpPr>
          <p:cNvPr name="Group 7" id="7"/>
          <p:cNvGrpSpPr/>
          <p:nvPr/>
        </p:nvGrpSpPr>
        <p:grpSpPr>
          <a:xfrm rot="-7357214">
            <a:off x="10315650" y="3767692"/>
            <a:ext cx="1931597" cy="193159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C67BF">
                    <a:alpha val="58000"/>
                  </a:srgbClr>
                </a:gs>
                <a:gs pos="100000">
                  <a:srgbClr val="F7ACFF">
                    <a:alpha val="0"/>
                  </a:srgbClr>
                </a:gs>
              </a:gsLst>
              <a:lin ang="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5442566" y="7441566"/>
            <a:ext cx="2845434" cy="2845434"/>
          </a:xfrm>
          <a:custGeom>
            <a:avLst/>
            <a:gdLst/>
            <a:ahLst/>
            <a:cxnLst/>
            <a:rect r="r" b="b" t="t" l="l"/>
            <a:pathLst>
              <a:path h="2845434" w="2845434">
                <a:moveTo>
                  <a:pt x="0" y="0"/>
                </a:moveTo>
                <a:lnTo>
                  <a:pt x="2845434" y="0"/>
                </a:lnTo>
                <a:lnTo>
                  <a:pt x="2845434" y="2845434"/>
                </a:lnTo>
                <a:lnTo>
                  <a:pt x="0" y="2845434"/>
                </a:lnTo>
                <a:lnTo>
                  <a:pt x="0" y="0"/>
                </a:lnTo>
                <a:close/>
              </a:path>
            </a:pathLst>
          </a:custGeom>
          <a:blipFill>
            <a:blip r:embed="rId2"/>
            <a:stretch>
              <a:fillRect l="0" t="0" r="0" b="0"/>
            </a:stretch>
          </a:blipFill>
        </p:spPr>
      </p:sp>
      <p:sp>
        <p:nvSpPr>
          <p:cNvPr name="TextBox 11" id="11"/>
          <p:cNvSpPr txBox="true"/>
          <p:nvPr/>
        </p:nvSpPr>
        <p:spPr>
          <a:xfrm rot="0">
            <a:off x="15938858" y="790347"/>
            <a:ext cx="1670912" cy="286979"/>
          </a:xfrm>
          <a:prstGeom prst="rect">
            <a:avLst/>
          </a:prstGeom>
        </p:spPr>
        <p:txBody>
          <a:bodyPr anchor="t" rtlCol="false" tIns="0" lIns="0" bIns="0" rIns="0">
            <a:spAutoFit/>
          </a:bodyPr>
          <a:lstStyle/>
          <a:p>
            <a:pPr algn="l">
              <a:lnSpc>
                <a:spcPts val="2227"/>
              </a:lnSpc>
            </a:pPr>
            <a:r>
              <a:rPr lang="en-US" sz="2183" b="true">
                <a:solidFill>
                  <a:srgbClr val="240960"/>
                </a:solidFill>
                <a:latin typeface="Montserrat Bold"/>
                <a:ea typeface="Montserrat Bold"/>
                <a:cs typeface="Montserrat Bold"/>
                <a:sym typeface="Montserrat Bold"/>
              </a:rPr>
              <a:t>30/04/2025</a:t>
            </a:r>
          </a:p>
        </p:txBody>
      </p:sp>
      <p:sp>
        <p:nvSpPr>
          <p:cNvPr name="TextBox 12" id="12"/>
          <p:cNvSpPr txBox="true"/>
          <p:nvPr/>
        </p:nvSpPr>
        <p:spPr>
          <a:xfrm rot="0">
            <a:off x="517976" y="9690179"/>
            <a:ext cx="1809750" cy="232167"/>
          </a:xfrm>
          <a:prstGeom prst="rect">
            <a:avLst/>
          </a:prstGeom>
        </p:spPr>
        <p:txBody>
          <a:bodyPr anchor="t" rtlCol="false" tIns="0" lIns="0" bIns="0" rIns="0">
            <a:spAutoFit/>
          </a:bodyPr>
          <a:lstStyle/>
          <a:p>
            <a:pPr algn="ctr">
              <a:lnSpc>
                <a:spcPts val="1859"/>
              </a:lnSpc>
              <a:spcBef>
                <a:spcPct val="0"/>
              </a:spcBef>
            </a:pPr>
            <a:r>
              <a:rPr lang="en-US" sz="1822">
                <a:solidFill>
                  <a:srgbClr val="240960"/>
                </a:solidFill>
                <a:latin typeface="League Spartan"/>
                <a:ea typeface="League Spartan"/>
                <a:cs typeface="League Spartan"/>
                <a:sym typeface="League Spartan"/>
              </a:rPr>
              <a:t>BOUBA</a:t>
            </a:r>
            <a:r>
              <a:rPr lang="en-US" sz="1822">
                <a:solidFill>
                  <a:srgbClr val="240960"/>
                </a:solidFill>
                <a:latin typeface="League Spartan"/>
                <a:ea typeface="League Spartan"/>
                <a:cs typeface="League Spartan"/>
                <a:sym typeface="League Spartan"/>
              </a:rPr>
              <a:t> AHMED</a:t>
            </a:r>
          </a:p>
        </p:txBody>
      </p:sp>
      <p:sp>
        <p:nvSpPr>
          <p:cNvPr name="TextBox 13" id="13"/>
          <p:cNvSpPr txBox="true"/>
          <p:nvPr/>
        </p:nvSpPr>
        <p:spPr>
          <a:xfrm rot="0">
            <a:off x="15265160" y="6936990"/>
            <a:ext cx="2756059" cy="232167"/>
          </a:xfrm>
          <a:prstGeom prst="rect">
            <a:avLst/>
          </a:prstGeom>
        </p:spPr>
        <p:txBody>
          <a:bodyPr anchor="t" rtlCol="false" tIns="0" lIns="0" bIns="0" rIns="0">
            <a:spAutoFit/>
          </a:bodyPr>
          <a:lstStyle/>
          <a:p>
            <a:pPr algn="ctr">
              <a:lnSpc>
                <a:spcPts val="1859"/>
              </a:lnSpc>
              <a:spcBef>
                <a:spcPct val="0"/>
              </a:spcBef>
            </a:pPr>
            <a:r>
              <a:rPr lang="en-US" sz="1822">
                <a:solidFill>
                  <a:srgbClr val="240960"/>
                </a:solidFill>
                <a:latin typeface="League Spartan"/>
                <a:ea typeface="League Spartan"/>
                <a:cs typeface="League Spartan"/>
                <a:sym typeface="League Spartan"/>
              </a:rPr>
              <a:t>Bouba’s est sur git-hub</a:t>
            </a:r>
          </a:p>
        </p:txBody>
      </p:sp>
      <p:sp>
        <p:nvSpPr>
          <p:cNvPr name="TextBox 14" id="14"/>
          <p:cNvSpPr txBox="true"/>
          <p:nvPr/>
        </p:nvSpPr>
        <p:spPr>
          <a:xfrm rot="0">
            <a:off x="4272022" y="9444435"/>
            <a:ext cx="9743956" cy="415288"/>
          </a:xfrm>
          <a:prstGeom prst="rect">
            <a:avLst/>
          </a:prstGeom>
        </p:spPr>
        <p:txBody>
          <a:bodyPr anchor="t" rtlCol="false" tIns="0" lIns="0" bIns="0" rIns="0">
            <a:spAutoFit/>
          </a:bodyPr>
          <a:lstStyle/>
          <a:p>
            <a:pPr algn="ctr">
              <a:lnSpc>
                <a:spcPts val="3360"/>
              </a:lnSpc>
            </a:pPr>
            <a:r>
              <a:rPr lang="en-US" sz="2400">
                <a:solidFill>
                  <a:srgbClr val="240960"/>
                </a:solidFill>
                <a:latin typeface="Lexend Deca"/>
                <a:ea typeface="Lexend Deca"/>
                <a:cs typeface="Lexend Deca"/>
                <a:sym typeface="Lexend Deca"/>
              </a:rPr>
              <a:t>https://github.com/BoubaAhmed/e-commerce_store_wordpress</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351397" y="4071352"/>
            <a:ext cx="5445580" cy="3519206"/>
          </a:xfrm>
          <a:custGeom>
            <a:avLst/>
            <a:gdLst/>
            <a:ahLst/>
            <a:cxnLst/>
            <a:rect r="r" b="b" t="t" l="l"/>
            <a:pathLst>
              <a:path h="3519206" w="5445580">
                <a:moveTo>
                  <a:pt x="0" y="0"/>
                </a:moveTo>
                <a:lnTo>
                  <a:pt x="5445580" y="0"/>
                </a:lnTo>
                <a:lnTo>
                  <a:pt x="5445580" y="3519206"/>
                </a:lnTo>
                <a:lnTo>
                  <a:pt x="0" y="3519206"/>
                </a:lnTo>
                <a:lnTo>
                  <a:pt x="0" y="0"/>
                </a:lnTo>
                <a:close/>
              </a:path>
            </a:pathLst>
          </a:custGeom>
          <a:blipFill>
            <a:blip r:embed="rId2"/>
            <a:stretch>
              <a:fillRect l="0" t="0" r="0" b="0"/>
            </a:stretch>
          </a:blipFill>
        </p:spPr>
      </p:sp>
      <p:sp>
        <p:nvSpPr>
          <p:cNvPr name="TextBox 3" id="3"/>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II - Installation de l’environnement</a:t>
            </a:r>
          </a:p>
        </p:txBody>
      </p:sp>
      <p:sp>
        <p:nvSpPr>
          <p:cNvPr name="TextBox 4" id="4"/>
          <p:cNvSpPr txBox="true"/>
          <p:nvPr/>
        </p:nvSpPr>
        <p:spPr>
          <a:xfrm rot="0">
            <a:off x="559837" y="1842099"/>
            <a:ext cx="17237140"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L’installation d’un environnement de développement local est une étape essentielle pour tester et configurer le site en toute sécurité avant sa mise en ligne. Nous avons choisi XAMPP pour sa simplicité et sa compatibilité multi-plateforme.</a:t>
            </a:r>
          </a:p>
        </p:txBody>
      </p:sp>
      <p:sp>
        <p:nvSpPr>
          <p:cNvPr name="TextBox 5" id="5"/>
          <p:cNvSpPr txBox="true"/>
          <p:nvPr/>
        </p:nvSpPr>
        <p:spPr>
          <a:xfrm rot="0">
            <a:off x="559837" y="3126669"/>
            <a:ext cx="3152061" cy="422275"/>
          </a:xfrm>
          <a:prstGeom prst="rect">
            <a:avLst/>
          </a:prstGeom>
        </p:spPr>
        <p:txBody>
          <a:bodyPr anchor="t" rtlCol="false" tIns="0" lIns="0" bIns="0" rIns="0">
            <a:spAutoFit/>
          </a:bodyPr>
          <a:lstStyle/>
          <a:p>
            <a:pPr algn="ctr" marL="0" indent="0" lvl="0">
              <a:lnSpc>
                <a:spcPts val="3499"/>
              </a:lnSpc>
              <a:spcBef>
                <a:spcPct val="0"/>
              </a:spcBef>
            </a:pPr>
            <a:r>
              <a:rPr lang="en-US" sz="2499" strike="noStrike" u="none">
                <a:solidFill>
                  <a:srgbClr val="00BF63"/>
                </a:solidFill>
                <a:latin typeface="Fredoka"/>
                <a:ea typeface="Fredoka"/>
                <a:cs typeface="Fredoka"/>
                <a:sym typeface="Fredoka"/>
              </a:rPr>
              <a:t>Étapes d’installation</a:t>
            </a:r>
          </a:p>
        </p:txBody>
      </p:sp>
      <p:sp>
        <p:nvSpPr>
          <p:cNvPr name="TextBox 6" id="6"/>
          <p:cNvSpPr txBox="true"/>
          <p:nvPr/>
        </p:nvSpPr>
        <p:spPr>
          <a:xfrm rot="0">
            <a:off x="794268" y="3806119"/>
            <a:ext cx="11847545" cy="4714875"/>
          </a:xfrm>
          <a:prstGeom prst="rect">
            <a:avLst/>
          </a:prstGeom>
        </p:spPr>
        <p:txBody>
          <a:bodyPr anchor="t" rtlCol="false" tIns="0" lIns="0" bIns="0" rIns="0">
            <a:spAutoFit/>
          </a:bodyPr>
          <a:lstStyle/>
          <a:p>
            <a:pPr algn="just" marL="496567" indent="-248284" lvl="1">
              <a:lnSpc>
                <a:spcPts val="3219"/>
              </a:lnSpc>
              <a:buFont typeface="Arial"/>
              <a:buChar char="•"/>
            </a:pPr>
            <a:r>
              <a:rPr lang="en-US" sz="2299" strike="noStrike" u="none">
                <a:solidFill>
                  <a:srgbClr val="000000"/>
                </a:solidFill>
                <a:latin typeface="Etna Sans Serif"/>
                <a:ea typeface="Etna Sans Serif"/>
                <a:cs typeface="Etna Sans Serif"/>
                <a:sym typeface="Etna Sans Serif"/>
              </a:rPr>
              <a:t>Téléchargement :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 Rendez-vous sur le site : https://www.apachefriends.org.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Choisissez la version compatible avec votre système d’exploitation.</a:t>
            </a:r>
          </a:p>
          <a:p>
            <a:pPr algn="just" marL="496567" indent="-248284" lvl="1">
              <a:lnSpc>
                <a:spcPts val="3219"/>
              </a:lnSpc>
              <a:buFont typeface="Arial"/>
              <a:buChar char="•"/>
            </a:pPr>
            <a:r>
              <a:rPr lang="en-US" sz="2299" strike="noStrike" u="none">
                <a:solidFill>
                  <a:srgbClr val="000000"/>
                </a:solidFill>
                <a:latin typeface="Etna Sans Serif"/>
                <a:ea typeface="Etna Sans Serif"/>
                <a:cs typeface="Etna Sans Serif"/>
                <a:sym typeface="Etna Sans Serif"/>
              </a:rPr>
              <a:t>Installation :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Exécutez le fichier d’installation téléchargé.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Sélectionnez les composants nécessaires : Apache, MySQL...</a:t>
            </a:r>
          </a:p>
          <a:p>
            <a:pPr algn="just" marL="496567" indent="-248284" lvl="1">
              <a:lnSpc>
                <a:spcPts val="3219"/>
              </a:lnSpc>
              <a:buFont typeface="Arial"/>
              <a:buChar char="•"/>
            </a:pPr>
            <a:r>
              <a:rPr lang="en-US" sz="2299" strike="noStrike" u="none">
                <a:solidFill>
                  <a:srgbClr val="000000"/>
                </a:solidFill>
                <a:latin typeface="Etna Sans Serif"/>
                <a:ea typeface="Etna Sans Serif"/>
                <a:cs typeface="Etna Sans Serif"/>
                <a:sym typeface="Etna Sans Serif"/>
              </a:rPr>
              <a:t>Lancement :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Ouvrez le panneau de contrôle XAMPP.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Démarrez les services Apache et MySQL. </a:t>
            </a:r>
          </a:p>
          <a:p>
            <a:pPr algn="just" marL="496567" indent="-248284" lvl="1">
              <a:lnSpc>
                <a:spcPts val="3219"/>
              </a:lnSpc>
              <a:buFont typeface="Arial"/>
              <a:buChar char="•"/>
            </a:pPr>
            <a:r>
              <a:rPr lang="en-US" sz="2299" strike="noStrike" u="none">
                <a:solidFill>
                  <a:srgbClr val="000000"/>
                </a:solidFill>
                <a:latin typeface="Etna Sans Serif"/>
                <a:ea typeface="Etna Sans Serif"/>
                <a:cs typeface="Etna Sans Serif"/>
                <a:sym typeface="Etna Sans Serif"/>
              </a:rPr>
              <a:t>Vérification :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Ouvrez votre navigateur et accédez à l’adresse : http://localhost.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Si la page d’accueil XAMPP s’affiche, cela confirme que l’installation a réussi.</a:t>
            </a:r>
            <a:r>
              <a:rPr lang="en-US" sz="2199" strike="noStrike" u="none">
                <a:solidFill>
                  <a:srgbClr val="000000"/>
                </a:solidFill>
                <a:latin typeface="Lexend Deca"/>
                <a:ea typeface="Lexend Deca"/>
                <a:cs typeface="Lexend Deca"/>
                <a:sym typeface="Lexend Deca"/>
              </a:rPr>
              <a:t> </a:t>
            </a:r>
          </a:p>
        </p:txBody>
      </p:sp>
      <p:sp>
        <p:nvSpPr>
          <p:cNvPr name="TextBox 7" id="7"/>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04</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835249" y="5324736"/>
            <a:ext cx="6983887" cy="3684001"/>
          </a:xfrm>
          <a:custGeom>
            <a:avLst/>
            <a:gdLst/>
            <a:ahLst/>
            <a:cxnLst/>
            <a:rect r="r" b="b" t="t" l="l"/>
            <a:pathLst>
              <a:path h="3684001" w="6983887">
                <a:moveTo>
                  <a:pt x="0" y="0"/>
                </a:moveTo>
                <a:lnTo>
                  <a:pt x="6983888" y="0"/>
                </a:lnTo>
                <a:lnTo>
                  <a:pt x="6983888" y="3684000"/>
                </a:lnTo>
                <a:lnTo>
                  <a:pt x="0" y="3684000"/>
                </a:lnTo>
                <a:lnTo>
                  <a:pt x="0" y="0"/>
                </a:lnTo>
                <a:close/>
              </a:path>
            </a:pathLst>
          </a:custGeom>
          <a:blipFill>
            <a:blip r:embed="rId2"/>
            <a:stretch>
              <a:fillRect l="0" t="0" r="0" b="0"/>
            </a:stretch>
          </a:blipFill>
        </p:spPr>
      </p:sp>
      <p:sp>
        <p:nvSpPr>
          <p:cNvPr name="TextBox 3" id="3"/>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III - Création de la base de données</a:t>
            </a:r>
          </a:p>
        </p:txBody>
      </p:sp>
      <p:sp>
        <p:nvSpPr>
          <p:cNvPr name="TextBox 4" id="4"/>
          <p:cNvSpPr txBox="true"/>
          <p:nvPr/>
        </p:nvSpPr>
        <p:spPr>
          <a:xfrm rot="0">
            <a:off x="559837" y="1891795"/>
            <a:ext cx="17259300"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Avant d’installer WordPress, il est nécessaire de créer une base de données dédiée. Dans ce projet, nous utilisons MySQL Workbench au lieu de phpMyAdmin pour la gestion de la base de données, ce qui offre plus de contrôle et d’ergonomie.</a:t>
            </a:r>
          </a:p>
        </p:txBody>
      </p:sp>
      <p:sp>
        <p:nvSpPr>
          <p:cNvPr name="TextBox 5" id="5"/>
          <p:cNvSpPr txBox="true"/>
          <p:nvPr/>
        </p:nvSpPr>
        <p:spPr>
          <a:xfrm rot="0">
            <a:off x="559837" y="3226060"/>
            <a:ext cx="2857738" cy="422275"/>
          </a:xfrm>
          <a:prstGeom prst="rect">
            <a:avLst/>
          </a:prstGeom>
        </p:spPr>
        <p:txBody>
          <a:bodyPr anchor="t" rtlCol="false" tIns="0" lIns="0" bIns="0" rIns="0">
            <a:spAutoFit/>
          </a:bodyPr>
          <a:lstStyle/>
          <a:p>
            <a:pPr algn="ctr" marL="0" indent="0" lvl="0">
              <a:lnSpc>
                <a:spcPts val="3499"/>
              </a:lnSpc>
              <a:spcBef>
                <a:spcPct val="0"/>
              </a:spcBef>
            </a:pPr>
            <a:r>
              <a:rPr lang="en-US" sz="2499" strike="noStrike" u="none">
                <a:solidFill>
                  <a:srgbClr val="00BF63"/>
                </a:solidFill>
                <a:latin typeface="Fredoka"/>
                <a:ea typeface="Fredoka"/>
                <a:cs typeface="Fredoka"/>
                <a:sym typeface="Fredoka"/>
              </a:rPr>
              <a:t>Étapes de création</a:t>
            </a:r>
          </a:p>
        </p:txBody>
      </p:sp>
      <p:sp>
        <p:nvSpPr>
          <p:cNvPr name="TextBox 6" id="6"/>
          <p:cNvSpPr txBox="true"/>
          <p:nvPr/>
        </p:nvSpPr>
        <p:spPr>
          <a:xfrm rot="0">
            <a:off x="748782" y="3991235"/>
            <a:ext cx="12134396" cy="781050"/>
          </a:xfrm>
          <a:prstGeom prst="rect">
            <a:avLst/>
          </a:prstGeom>
        </p:spPr>
        <p:txBody>
          <a:bodyPr anchor="t" rtlCol="false" tIns="0" lIns="0" bIns="0" rIns="0">
            <a:spAutoFit/>
          </a:bodyPr>
          <a:lstStyle/>
          <a:p>
            <a:pPr algn="just" marL="496567" indent="-248284" lvl="1">
              <a:lnSpc>
                <a:spcPts val="3219"/>
              </a:lnSpc>
              <a:buFont typeface="Arial"/>
              <a:buChar char="•"/>
            </a:pPr>
            <a:r>
              <a:rPr lang="en-US" sz="2299" strike="noStrike" u="none">
                <a:solidFill>
                  <a:srgbClr val="000000"/>
                </a:solidFill>
                <a:latin typeface="Etna Sans Serif"/>
                <a:ea typeface="Etna Sans Serif"/>
                <a:cs typeface="Etna Sans Serif"/>
                <a:sym typeface="Etna Sans Serif"/>
              </a:rPr>
              <a:t>Lancement de MySQL Workbench :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Ouvrez l’application et connectez-vous à votre serveur MySQL local (localhost). </a:t>
            </a:r>
          </a:p>
        </p:txBody>
      </p:sp>
      <p:sp>
        <p:nvSpPr>
          <p:cNvPr name="TextBox 7" id="7"/>
          <p:cNvSpPr txBox="true"/>
          <p:nvPr/>
        </p:nvSpPr>
        <p:spPr>
          <a:xfrm rot="0">
            <a:off x="748782" y="5111077"/>
            <a:ext cx="8990636" cy="3133725"/>
          </a:xfrm>
          <a:prstGeom prst="rect">
            <a:avLst/>
          </a:prstGeom>
        </p:spPr>
        <p:txBody>
          <a:bodyPr anchor="t" rtlCol="false" tIns="0" lIns="0" bIns="0" rIns="0">
            <a:spAutoFit/>
          </a:bodyPr>
          <a:lstStyle/>
          <a:p>
            <a:pPr algn="just" marL="496567" indent="-248284" lvl="1">
              <a:lnSpc>
                <a:spcPts val="3219"/>
              </a:lnSpc>
              <a:spcBef>
                <a:spcPct val="0"/>
              </a:spcBef>
              <a:buFont typeface="Arial"/>
              <a:buChar char="•"/>
            </a:pPr>
            <a:r>
              <a:rPr lang="en-US" sz="2299" strike="noStrike" u="none">
                <a:solidFill>
                  <a:srgbClr val="000000"/>
                </a:solidFill>
                <a:latin typeface="Etna Sans Serif"/>
                <a:ea typeface="Etna Sans Serif"/>
                <a:cs typeface="Etna Sans Serif"/>
                <a:sym typeface="Etna Sans Serif"/>
              </a:rPr>
              <a:t>Création d’une nouvelle base de données : </a:t>
            </a:r>
          </a:p>
          <a:p>
            <a:pPr algn="just" marL="949956" indent="-316652" lvl="2">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Cliquez sur l’onglet Schemas et sélectionnez Create Schema. </a:t>
            </a:r>
          </a:p>
          <a:p>
            <a:pPr algn="just" marL="949956" indent="-316652" lvl="2">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Nommez la base de données (par exemple : Bouba_s).</a:t>
            </a:r>
          </a:p>
          <a:p>
            <a:pPr algn="just" marL="496567" indent="-248284" lvl="1">
              <a:lnSpc>
                <a:spcPts val="3219"/>
              </a:lnSpc>
              <a:spcBef>
                <a:spcPct val="0"/>
              </a:spcBef>
              <a:buFont typeface="Arial"/>
              <a:buChar char="•"/>
            </a:pPr>
            <a:r>
              <a:rPr lang="en-US" sz="2299" strike="noStrike" u="none">
                <a:solidFill>
                  <a:srgbClr val="000000"/>
                </a:solidFill>
                <a:latin typeface="Etna Sans Serif"/>
                <a:ea typeface="Etna Sans Serif"/>
                <a:cs typeface="Etna Sans Serif"/>
                <a:sym typeface="Etna Sans Serif"/>
              </a:rPr>
              <a:t>Validation : </a:t>
            </a:r>
          </a:p>
          <a:p>
            <a:pPr algn="just" marL="949956" indent="-316652" lvl="2">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Cliquez sur Apply pour enregistrer les modifications. </a:t>
            </a:r>
          </a:p>
          <a:p>
            <a:pPr algn="just" marL="949956" indent="-316652" lvl="2">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Rafraîchissez la liste des schémas pour vérifier la création de la base. </a:t>
            </a:r>
          </a:p>
        </p:txBody>
      </p:sp>
      <p:sp>
        <p:nvSpPr>
          <p:cNvPr name="TextBox 8" id="8"/>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05</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569959" y="3193117"/>
            <a:ext cx="6350229" cy="5921988"/>
          </a:xfrm>
          <a:custGeom>
            <a:avLst/>
            <a:gdLst/>
            <a:ahLst/>
            <a:cxnLst/>
            <a:rect r="r" b="b" t="t" l="l"/>
            <a:pathLst>
              <a:path h="5921988" w="6350229">
                <a:moveTo>
                  <a:pt x="0" y="0"/>
                </a:moveTo>
                <a:lnTo>
                  <a:pt x="6350229" y="0"/>
                </a:lnTo>
                <a:lnTo>
                  <a:pt x="6350229" y="5921988"/>
                </a:lnTo>
                <a:lnTo>
                  <a:pt x="0" y="5921988"/>
                </a:lnTo>
                <a:lnTo>
                  <a:pt x="0" y="0"/>
                </a:lnTo>
                <a:close/>
              </a:path>
            </a:pathLst>
          </a:custGeom>
          <a:blipFill>
            <a:blip r:embed="rId2"/>
            <a:stretch>
              <a:fillRect l="-17657" t="0" r="-16523" b="0"/>
            </a:stretch>
          </a:blipFill>
        </p:spPr>
      </p:sp>
      <p:sp>
        <p:nvSpPr>
          <p:cNvPr name="TextBox 3" id="3"/>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IV - Installation de WordPress</a:t>
            </a:r>
          </a:p>
        </p:txBody>
      </p:sp>
      <p:sp>
        <p:nvSpPr>
          <p:cNvPr name="TextBox 4" id="4"/>
          <p:cNvSpPr txBox="true"/>
          <p:nvPr/>
        </p:nvSpPr>
        <p:spPr>
          <a:xfrm rot="0">
            <a:off x="559837" y="1756747"/>
            <a:ext cx="16816096"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Une fois la base de données créée, il est temps d’installer le CMS WordPress pour démarrer le développement du site e-commerce.</a:t>
            </a:r>
          </a:p>
        </p:txBody>
      </p:sp>
      <p:sp>
        <p:nvSpPr>
          <p:cNvPr name="TextBox 5" id="5"/>
          <p:cNvSpPr txBox="true"/>
          <p:nvPr/>
        </p:nvSpPr>
        <p:spPr>
          <a:xfrm rot="0">
            <a:off x="559837" y="2958167"/>
            <a:ext cx="3518059"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Étapes de l’installation</a:t>
            </a:r>
          </a:p>
        </p:txBody>
      </p:sp>
      <p:sp>
        <p:nvSpPr>
          <p:cNvPr name="TextBox 6" id="6"/>
          <p:cNvSpPr txBox="true"/>
          <p:nvPr/>
        </p:nvSpPr>
        <p:spPr>
          <a:xfrm rot="0">
            <a:off x="559837" y="3809068"/>
            <a:ext cx="10214914" cy="6267450"/>
          </a:xfrm>
          <a:prstGeom prst="rect">
            <a:avLst/>
          </a:prstGeom>
        </p:spPr>
        <p:txBody>
          <a:bodyPr anchor="t" rtlCol="false" tIns="0" lIns="0" bIns="0" rIns="0">
            <a:spAutoFit/>
          </a:bodyPr>
          <a:lstStyle/>
          <a:p>
            <a:pPr algn="just" marL="496567" indent="-248284" lvl="1">
              <a:lnSpc>
                <a:spcPts val="3219"/>
              </a:lnSpc>
              <a:buFont typeface="Arial"/>
              <a:buChar char="•"/>
            </a:pPr>
            <a:r>
              <a:rPr lang="en-US" sz="2299" strike="noStrike" u="none">
                <a:solidFill>
                  <a:srgbClr val="000000"/>
                </a:solidFill>
                <a:latin typeface="Etna Sans Serif"/>
                <a:ea typeface="Etna Sans Serif"/>
                <a:cs typeface="Etna Sans Serif"/>
                <a:sym typeface="Etna Sans Serif"/>
              </a:rPr>
              <a:t>Téléchargement :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Rendez-vous sur le site officiel https://wordpress.org.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Téléchargez la dernière version stable de WordPress. </a:t>
            </a:r>
          </a:p>
          <a:p>
            <a:pPr algn="just" marL="496567" indent="-248284" lvl="1">
              <a:lnSpc>
                <a:spcPts val="3219"/>
              </a:lnSpc>
              <a:buFont typeface="Arial"/>
              <a:buChar char="•"/>
            </a:pPr>
            <a:r>
              <a:rPr lang="en-US" sz="2299" strike="noStrike" u="none">
                <a:solidFill>
                  <a:srgbClr val="000000"/>
                </a:solidFill>
                <a:latin typeface="Etna Sans Serif"/>
                <a:ea typeface="Etna Sans Serif"/>
                <a:cs typeface="Etna Sans Serif"/>
                <a:sym typeface="Etna Sans Serif"/>
              </a:rPr>
              <a:t>Déploiement local :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Décompressez l’archive ZIP téléchargée.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Copiez le dossier WordPress dans le répertoire de votre serveur local : C:\xampp\htdocs </a:t>
            </a:r>
          </a:p>
          <a:p>
            <a:pPr algn="just" marL="496567" indent="-248284" lvl="1">
              <a:lnSpc>
                <a:spcPts val="3219"/>
              </a:lnSpc>
              <a:buFont typeface="Arial"/>
              <a:buChar char="•"/>
            </a:pPr>
            <a:r>
              <a:rPr lang="en-US" sz="2299" strike="noStrike" u="none">
                <a:solidFill>
                  <a:srgbClr val="000000"/>
                </a:solidFill>
                <a:latin typeface="Etna Sans Serif"/>
                <a:ea typeface="Etna Sans Serif"/>
                <a:cs typeface="Etna Sans Serif"/>
                <a:sym typeface="Etna Sans Serif"/>
              </a:rPr>
              <a:t>Configuration via navigateur :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Ouvrez votre navigateur et accédez à http://localhost/bouba_s.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L’assistant d’installation WordPress démarre automatiquement.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Renseignez les informations de connexion à la base de données : </a:t>
            </a:r>
          </a:p>
          <a:p>
            <a:pPr algn="just" marL="1424934" indent="-356233" lvl="3">
              <a:lnSpc>
                <a:spcPts val="3079"/>
              </a:lnSpc>
              <a:buFont typeface="Arial"/>
              <a:buChar char="￭"/>
            </a:pPr>
            <a:r>
              <a:rPr lang="en-US" sz="2199" strike="noStrike" u="none">
                <a:solidFill>
                  <a:srgbClr val="000000"/>
                </a:solidFill>
                <a:latin typeface="Lexend Deca"/>
                <a:ea typeface="Lexend Deca"/>
                <a:cs typeface="Lexend Deca"/>
                <a:sym typeface="Lexend Deca"/>
              </a:rPr>
              <a:t>Nom de la base de données </a:t>
            </a:r>
          </a:p>
          <a:p>
            <a:pPr algn="just" marL="1424934" indent="-356233" lvl="3">
              <a:lnSpc>
                <a:spcPts val="3079"/>
              </a:lnSpc>
              <a:buFont typeface="Arial"/>
              <a:buChar char="￭"/>
            </a:pPr>
            <a:r>
              <a:rPr lang="en-US" sz="2199" strike="noStrike" u="none">
                <a:solidFill>
                  <a:srgbClr val="000000"/>
                </a:solidFill>
                <a:latin typeface="Lexend Deca"/>
                <a:ea typeface="Lexend Deca"/>
                <a:cs typeface="Lexend Deca"/>
                <a:sym typeface="Lexend Deca"/>
              </a:rPr>
              <a:t>Identifiant MySQL </a:t>
            </a:r>
          </a:p>
          <a:p>
            <a:pPr algn="just" marL="1424934" indent="-356233" lvl="3">
              <a:lnSpc>
                <a:spcPts val="3079"/>
              </a:lnSpc>
              <a:buFont typeface="Arial"/>
              <a:buChar char="￭"/>
            </a:pPr>
            <a:r>
              <a:rPr lang="en-US" sz="2199" strike="noStrike" u="none">
                <a:solidFill>
                  <a:srgbClr val="000000"/>
                </a:solidFill>
                <a:latin typeface="Lexend Deca"/>
                <a:ea typeface="Lexend Deca"/>
                <a:cs typeface="Lexend Deca"/>
                <a:sym typeface="Lexend Deca"/>
              </a:rPr>
              <a:t>Mot de passe </a:t>
            </a:r>
          </a:p>
          <a:p>
            <a:pPr algn="just" marL="1424934" indent="-356233" lvl="3">
              <a:lnSpc>
                <a:spcPts val="3079"/>
              </a:lnSpc>
              <a:buFont typeface="Arial"/>
              <a:buChar char="￭"/>
            </a:pPr>
            <a:r>
              <a:rPr lang="en-US" sz="2199" strike="noStrike" u="none">
                <a:solidFill>
                  <a:srgbClr val="000000"/>
                </a:solidFill>
                <a:latin typeface="Lexend Deca"/>
                <a:ea typeface="Lexend Deca"/>
                <a:cs typeface="Lexend Deca"/>
                <a:sym typeface="Lexend Deca"/>
              </a:rPr>
              <a:t>Hôte (souvent localhost)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Cliquez sur Envoyer pour lancer l’installation.</a:t>
            </a:r>
            <a:r>
              <a:rPr lang="en-US" sz="2199" strike="noStrike" u="none">
                <a:solidFill>
                  <a:srgbClr val="000000"/>
                </a:solidFill>
                <a:latin typeface="Lexend Deca"/>
                <a:ea typeface="Lexend Deca"/>
                <a:cs typeface="Lexend Deca"/>
                <a:sym typeface="Lexend Deca"/>
              </a:rPr>
              <a:t> </a:t>
            </a:r>
          </a:p>
        </p:txBody>
      </p:sp>
      <p:sp>
        <p:nvSpPr>
          <p:cNvPr name="TextBox 7" id="7"/>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06</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265307" y="2788307"/>
            <a:ext cx="6110626" cy="6356958"/>
          </a:xfrm>
          <a:custGeom>
            <a:avLst/>
            <a:gdLst/>
            <a:ahLst/>
            <a:cxnLst/>
            <a:rect r="r" b="b" t="t" l="l"/>
            <a:pathLst>
              <a:path h="6356958" w="6110626">
                <a:moveTo>
                  <a:pt x="0" y="0"/>
                </a:moveTo>
                <a:lnTo>
                  <a:pt x="6110626" y="0"/>
                </a:lnTo>
                <a:lnTo>
                  <a:pt x="6110626" y="6356958"/>
                </a:lnTo>
                <a:lnTo>
                  <a:pt x="0" y="6356958"/>
                </a:lnTo>
                <a:lnTo>
                  <a:pt x="0" y="0"/>
                </a:lnTo>
                <a:close/>
              </a:path>
            </a:pathLst>
          </a:custGeom>
          <a:blipFill>
            <a:blip r:embed="rId2"/>
            <a:stretch>
              <a:fillRect l="0" t="0" r="0" b="0"/>
            </a:stretch>
          </a:blipFill>
        </p:spPr>
      </p:sp>
      <p:sp>
        <p:nvSpPr>
          <p:cNvPr name="TextBox 3" id="3"/>
          <p:cNvSpPr txBox="true"/>
          <p:nvPr/>
        </p:nvSpPr>
        <p:spPr>
          <a:xfrm rot="0">
            <a:off x="559837" y="660400"/>
            <a:ext cx="11010122"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IV - Installation de WordPress</a:t>
            </a:r>
          </a:p>
        </p:txBody>
      </p:sp>
      <p:sp>
        <p:nvSpPr>
          <p:cNvPr name="TextBox 4" id="4"/>
          <p:cNvSpPr txBox="true"/>
          <p:nvPr/>
        </p:nvSpPr>
        <p:spPr>
          <a:xfrm rot="0">
            <a:off x="559837" y="1756747"/>
            <a:ext cx="16816096"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Une fois la base de données créée, il est temps d’installer le CMS WordPress pour démarrer le développement du site e-commerce.</a:t>
            </a:r>
          </a:p>
        </p:txBody>
      </p:sp>
      <p:sp>
        <p:nvSpPr>
          <p:cNvPr name="TextBox 5" id="5"/>
          <p:cNvSpPr txBox="true"/>
          <p:nvPr/>
        </p:nvSpPr>
        <p:spPr>
          <a:xfrm rot="0">
            <a:off x="559837" y="2958167"/>
            <a:ext cx="3518059"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Étapes de l’installation</a:t>
            </a:r>
          </a:p>
        </p:txBody>
      </p:sp>
      <p:sp>
        <p:nvSpPr>
          <p:cNvPr name="TextBox 6" id="6"/>
          <p:cNvSpPr txBox="true"/>
          <p:nvPr/>
        </p:nvSpPr>
        <p:spPr>
          <a:xfrm rot="0">
            <a:off x="559837" y="3809068"/>
            <a:ext cx="9818363" cy="1562100"/>
          </a:xfrm>
          <a:prstGeom prst="rect">
            <a:avLst/>
          </a:prstGeom>
        </p:spPr>
        <p:txBody>
          <a:bodyPr anchor="t" rtlCol="false" tIns="0" lIns="0" bIns="0" rIns="0">
            <a:spAutoFit/>
          </a:bodyPr>
          <a:lstStyle/>
          <a:p>
            <a:pPr algn="just" marL="496567" indent="-248284" lvl="1">
              <a:lnSpc>
                <a:spcPts val="3219"/>
              </a:lnSpc>
              <a:buFont typeface="Arial"/>
              <a:buChar char="•"/>
            </a:pPr>
            <a:r>
              <a:rPr lang="en-US" sz="2299">
                <a:solidFill>
                  <a:srgbClr val="000000"/>
                </a:solidFill>
                <a:latin typeface="Etna Sans Serif"/>
                <a:ea typeface="Etna Sans Serif"/>
                <a:cs typeface="Etna Sans Serif"/>
                <a:sym typeface="Etna Sans Serif"/>
              </a:rPr>
              <a:t>Cr</a:t>
            </a:r>
            <a:r>
              <a:rPr lang="en-US" sz="2299" strike="noStrike" u="none">
                <a:solidFill>
                  <a:srgbClr val="000000"/>
                </a:solidFill>
                <a:latin typeface="Etna Sans Serif"/>
                <a:ea typeface="Etna Sans Serif"/>
                <a:cs typeface="Etna Sans Serif"/>
                <a:sym typeface="Etna Sans Serif"/>
              </a:rPr>
              <a:t>éation des identifiants administrateur :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D</a:t>
            </a:r>
            <a:r>
              <a:rPr lang="en-US" sz="2199" strike="noStrike" u="none">
                <a:solidFill>
                  <a:srgbClr val="000000"/>
                </a:solidFill>
                <a:latin typeface="Lexend Deca"/>
                <a:ea typeface="Lexend Deca"/>
                <a:cs typeface="Lexend Deca"/>
                <a:sym typeface="Lexend Deca"/>
              </a:rPr>
              <a:t>onnez un titre à</a:t>
            </a:r>
            <a:r>
              <a:rPr lang="en-US" sz="2199" strike="noStrike" u="none">
                <a:solidFill>
                  <a:srgbClr val="000000"/>
                </a:solidFill>
                <a:latin typeface="Lexend Deca"/>
                <a:ea typeface="Lexend Deca"/>
                <a:cs typeface="Lexend Deca"/>
                <a:sym typeface="Lexend Deca"/>
              </a:rPr>
              <a:t> votre site. </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Créez un identifiant administrateur et un mot de passe sécurisé.</a:t>
            </a:r>
          </a:p>
          <a:p>
            <a:pPr algn="just" marL="949956" indent="-316652" lvl="2">
              <a:lnSpc>
                <a:spcPts val="3079"/>
              </a:lnSpc>
              <a:buFont typeface="Arial"/>
              <a:buChar char="⚬"/>
            </a:pPr>
            <a:r>
              <a:rPr lang="en-US" sz="2199" strike="noStrike" u="none">
                <a:solidFill>
                  <a:srgbClr val="000000"/>
                </a:solidFill>
                <a:latin typeface="Lexend Deca"/>
                <a:ea typeface="Lexend Deca"/>
                <a:cs typeface="Lexend Deca"/>
                <a:sym typeface="Lexend Deca"/>
              </a:rPr>
              <a:t> Fournissez une adresse email valide.</a:t>
            </a:r>
            <a:r>
              <a:rPr lang="en-US" sz="2199" strike="noStrike" u="none">
                <a:solidFill>
                  <a:srgbClr val="000000"/>
                </a:solidFill>
                <a:latin typeface="Lexend Deca"/>
                <a:ea typeface="Lexend Deca"/>
                <a:cs typeface="Lexend Deca"/>
                <a:sym typeface="Lexend Deca"/>
              </a:rPr>
              <a:t> </a:t>
            </a:r>
          </a:p>
        </p:txBody>
      </p:sp>
      <p:sp>
        <p:nvSpPr>
          <p:cNvPr name="TextBox 7" id="7"/>
          <p:cNvSpPr txBox="true"/>
          <p:nvPr/>
        </p:nvSpPr>
        <p:spPr>
          <a:xfrm rot="0">
            <a:off x="864990" y="6893887"/>
            <a:ext cx="9208056" cy="1163320"/>
          </a:xfrm>
          <a:prstGeom prst="rect">
            <a:avLst/>
          </a:prstGeom>
        </p:spPr>
        <p:txBody>
          <a:bodyPr anchor="t" rtlCol="false" tIns="0" lIns="0" bIns="0" rIns="0">
            <a:spAutoFit/>
          </a:bodyPr>
          <a:lstStyle/>
          <a:p>
            <a:pPr algn="just">
              <a:lnSpc>
                <a:spcPts val="3079"/>
              </a:lnSpc>
            </a:pPr>
            <a:r>
              <a:rPr lang="en-US" sz="2199" strike="noStrike" u="none">
                <a:solidFill>
                  <a:srgbClr val="000000"/>
                </a:solidFill>
                <a:latin typeface="Lexend Deca"/>
                <a:ea typeface="Lexend Deca"/>
                <a:cs typeface="Lexend Deca"/>
                <a:sym typeface="Lexend Deca"/>
              </a:rPr>
              <a:t>Une fois l’installation terminée, vous pouvez accéder à :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Le site : http://localhost/bouba_s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Le tableau de bord admin : http://localhost/bouba_s/wp-admin</a:t>
            </a:r>
          </a:p>
        </p:txBody>
      </p:sp>
      <p:sp>
        <p:nvSpPr>
          <p:cNvPr name="TextBox 8" id="8"/>
          <p:cNvSpPr txBox="true"/>
          <p:nvPr/>
        </p:nvSpPr>
        <p:spPr>
          <a:xfrm rot="0">
            <a:off x="559837" y="5919161"/>
            <a:ext cx="1444823"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Résultat :</a:t>
            </a:r>
          </a:p>
        </p:txBody>
      </p:sp>
      <p:sp>
        <p:nvSpPr>
          <p:cNvPr name="TextBox 9" id="9"/>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07</a:t>
            </a: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913381" y="3056734"/>
            <a:ext cx="5672491" cy="6201566"/>
          </a:xfrm>
          <a:custGeom>
            <a:avLst/>
            <a:gdLst/>
            <a:ahLst/>
            <a:cxnLst/>
            <a:rect r="r" b="b" t="t" l="l"/>
            <a:pathLst>
              <a:path h="6201566" w="5672491">
                <a:moveTo>
                  <a:pt x="0" y="0"/>
                </a:moveTo>
                <a:lnTo>
                  <a:pt x="5672490" y="0"/>
                </a:lnTo>
                <a:lnTo>
                  <a:pt x="5672490" y="6201566"/>
                </a:lnTo>
                <a:lnTo>
                  <a:pt x="0" y="6201566"/>
                </a:lnTo>
                <a:lnTo>
                  <a:pt x="0" y="0"/>
                </a:lnTo>
                <a:close/>
              </a:path>
            </a:pathLst>
          </a:custGeom>
          <a:blipFill>
            <a:blip r:embed="rId2"/>
            <a:stretch>
              <a:fillRect l="-51527" t="0" r="-47701" b="0"/>
            </a:stretch>
          </a:blipFill>
        </p:spPr>
      </p:sp>
      <p:sp>
        <p:nvSpPr>
          <p:cNvPr name="TextBox 3" id="3"/>
          <p:cNvSpPr txBox="true"/>
          <p:nvPr/>
        </p:nvSpPr>
        <p:spPr>
          <a:xfrm rot="0">
            <a:off x="559837" y="660400"/>
            <a:ext cx="11919857"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V - Connexion à l’interface d’administration</a:t>
            </a:r>
          </a:p>
        </p:txBody>
      </p:sp>
      <p:sp>
        <p:nvSpPr>
          <p:cNvPr name="TextBox 4" id="4"/>
          <p:cNvSpPr txBox="true"/>
          <p:nvPr/>
        </p:nvSpPr>
        <p:spPr>
          <a:xfrm rot="0">
            <a:off x="559837" y="1397317"/>
            <a:ext cx="16490633" cy="382270"/>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Une fois WordPress installé, il est temps d’accéder à l’espace d’administration afin de commencer la configuration du site.</a:t>
            </a:r>
          </a:p>
        </p:txBody>
      </p:sp>
      <p:sp>
        <p:nvSpPr>
          <p:cNvPr name="TextBox 5" id="5"/>
          <p:cNvSpPr txBox="true"/>
          <p:nvPr/>
        </p:nvSpPr>
        <p:spPr>
          <a:xfrm rot="0">
            <a:off x="559837" y="2193056"/>
            <a:ext cx="3225998"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Étapes de connexion </a:t>
            </a:r>
          </a:p>
        </p:txBody>
      </p:sp>
      <p:sp>
        <p:nvSpPr>
          <p:cNvPr name="TextBox 6" id="6"/>
          <p:cNvSpPr txBox="true"/>
          <p:nvPr/>
        </p:nvSpPr>
        <p:spPr>
          <a:xfrm rot="0">
            <a:off x="559837" y="4471333"/>
            <a:ext cx="6089690"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Premières actions dans l’administration </a:t>
            </a:r>
          </a:p>
        </p:txBody>
      </p:sp>
      <p:sp>
        <p:nvSpPr>
          <p:cNvPr name="TextBox 7" id="7"/>
          <p:cNvSpPr txBox="true"/>
          <p:nvPr/>
        </p:nvSpPr>
        <p:spPr>
          <a:xfrm rot="0">
            <a:off x="559837" y="7961929"/>
            <a:ext cx="5516523"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Résultat obtenu </a:t>
            </a:r>
          </a:p>
        </p:txBody>
      </p:sp>
      <p:sp>
        <p:nvSpPr>
          <p:cNvPr name="TextBox 8" id="8"/>
          <p:cNvSpPr txBox="true"/>
          <p:nvPr/>
        </p:nvSpPr>
        <p:spPr>
          <a:xfrm rot="0">
            <a:off x="559837" y="2789542"/>
            <a:ext cx="10665380" cy="1163320"/>
          </a:xfrm>
          <a:prstGeom prst="rect">
            <a:avLst/>
          </a:prstGeom>
        </p:spPr>
        <p:txBody>
          <a:bodyPr anchor="t" rtlCol="false" tIns="0" lIns="0" bIns="0" rIns="0">
            <a:spAutoFit/>
          </a:bodyPr>
          <a:lstStyle/>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Accéder à l’adresse http://localhost/bouba_s/wp-admin via le navigateur.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Entrer les identifiants administrateur définis lors de l’installation.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Cliquer sur Se connecter pour ouvrir le tableau de bord. </a:t>
            </a:r>
          </a:p>
        </p:txBody>
      </p:sp>
      <p:sp>
        <p:nvSpPr>
          <p:cNvPr name="TextBox 9" id="9"/>
          <p:cNvSpPr txBox="true"/>
          <p:nvPr/>
        </p:nvSpPr>
        <p:spPr>
          <a:xfrm rot="0">
            <a:off x="559837" y="5065058"/>
            <a:ext cx="9596081" cy="2725420"/>
          </a:xfrm>
          <a:prstGeom prst="rect">
            <a:avLst/>
          </a:prstGeom>
        </p:spPr>
        <p:txBody>
          <a:bodyPr anchor="t" rtlCol="false" tIns="0" lIns="0" bIns="0" rIns="0">
            <a:spAutoFit/>
          </a:bodyPr>
          <a:lstStyle/>
          <a:p>
            <a:pPr algn="just" marL="474978" indent="-237489" lvl="1">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Vérification des paramètres généraux : </a:t>
            </a:r>
          </a:p>
          <a:p>
            <a:pPr algn="just" marL="949956" indent="-316652" lvl="2">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Se rendre dans Réglages &gt; Général. </a:t>
            </a:r>
          </a:p>
          <a:p>
            <a:pPr algn="just" marL="949956" indent="-316652" lvl="2">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Vérifier le nom du site, le slogan, la langue, et le fuseau horaire. </a:t>
            </a:r>
          </a:p>
          <a:p>
            <a:pPr algn="just" marL="474978" indent="-237489" lvl="1">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Configuration des permaliens : </a:t>
            </a:r>
          </a:p>
          <a:p>
            <a:pPr algn="just" marL="949956" indent="-316652" lvl="2">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Aller dans Réglages &gt; Permaliens. </a:t>
            </a:r>
          </a:p>
          <a:p>
            <a:pPr algn="just" marL="949956" indent="-316652" lvl="2">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Sélectionner Nom de l’article pour une structure d’URL lisible. </a:t>
            </a:r>
          </a:p>
          <a:p>
            <a:pPr algn="just" marL="949956" indent="-316652" lvl="2">
              <a:lnSpc>
                <a:spcPts val="3079"/>
              </a:lnSpc>
              <a:spcBef>
                <a:spcPct val="0"/>
              </a:spcBef>
              <a:buFont typeface="Arial"/>
              <a:buChar char="⚬"/>
            </a:pPr>
            <a:r>
              <a:rPr lang="en-US" sz="2199" strike="noStrike" u="none">
                <a:solidFill>
                  <a:srgbClr val="000000"/>
                </a:solidFill>
                <a:latin typeface="Lexend Deca"/>
                <a:ea typeface="Lexend Deca"/>
                <a:cs typeface="Lexend Deca"/>
                <a:sym typeface="Lexend Deca"/>
              </a:rPr>
              <a:t>Enregistrer les modifications.</a:t>
            </a:r>
          </a:p>
        </p:txBody>
      </p:sp>
      <p:sp>
        <p:nvSpPr>
          <p:cNvPr name="TextBox 10" id="10"/>
          <p:cNvSpPr txBox="true"/>
          <p:nvPr/>
        </p:nvSpPr>
        <p:spPr>
          <a:xfrm rot="0">
            <a:off x="559837" y="8793779"/>
            <a:ext cx="9596081" cy="1163320"/>
          </a:xfrm>
          <a:prstGeom prst="rect">
            <a:avLst/>
          </a:prstGeom>
        </p:spPr>
        <p:txBody>
          <a:bodyPr anchor="t" rtlCol="false" tIns="0" lIns="0" bIns="0" rIns="0">
            <a:spAutoFit/>
          </a:bodyPr>
          <a:lstStyle/>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L’accès au tableau de bord WordPress est désormais disponible. </a:t>
            </a:r>
          </a:p>
          <a:p>
            <a:pPr algn="just" marL="474978" indent="-237489" lvl="1">
              <a:lnSpc>
                <a:spcPts val="3079"/>
              </a:lnSpc>
              <a:buFont typeface="Arial"/>
              <a:buChar char="•"/>
            </a:pPr>
            <a:r>
              <a:rPr lang="en-US" sz="2199" strike="noStrike" u="none">
                <a:solidFill>
                  <a:srgbClr val="000000"/>
                </a:solidFill>
                <a:latin typeface="Lexend Deca"/>
                <a:ea typeface="Lexend Deca"/>
                <a:cs typeface="Lexend Deca"/>
                <a:sym typeface="Lexend Deca"/>
              </a:rPr>
              <a:t>Le site peut être personnalisé avec un thème, des extensions, et du contenu adapté. </a:t>
            </a:r>
          </a:p>
        </p:txBody>
      </p:sp>
      <p:sp>
        <p:nvSpPr>
          <p:cNvPr name="TextBox 11" id="11"/>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08</a:t>
            </a:r>
          </a:p>
        </p:txBody>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30101" y="3720938"/>
            <a:ext cx="4529199" cy="3558656"/>
          </a:xfrm>
          <a:custGeom>
            <a:avLst/>
            <a:gdLst/>
            <a:ahLst/>
            <a:cxnLst/>
            <a:rect r="r" b="b" t="t" l="l"/>
            <a:pathLst>
              <a:path h="3558656" w="4529199">
                <a:moveTo>
                  <a:pt x="0" y="0"/>
                </a:moveTo>
                <a:lnTo>
                  <a:pt x="4529199" y="0"/>
                </a:lnTo>
                <a:lnTo>
                  <a:pt x="4529199" y="3558656"/>
                </a:lnTo>
                <a:lnTo>
                  <a:pt x="0" y="3558656"/>
                </a:lnTo>
                <a:lnTo>
                  <a:pt x="0" y="0"/>
                </a:lnTo>
                <a:close/>
              </a:path>
            </a:pathLst>
          </a:custGeom>
          <a:blipFill>
            <a:blip r:embed="rId2"/>
            <a:stretch>
              <a:fillRect l="0" t="0" r="0" b="0"/>
            </a:stretch>
          </a:blipFill>
        </p:spPr>
      </p:sp>
      <p:sp>
        <p:nvSpPr>
          <p:cNvPr name="TextBox 3" id="3"/>
          <p:cNvSpPr txBox="true"/>
          <p:nvPr/>
        </p:nvSpPr>
        <p:spPr>
          <a:xfrm rot="0">
            <a:off x="559837" y="660400"/>
            <a:ext cx="13039531" cy="669925"/>
          </a:xfrm>
          <a:prstGeom prst="rect">
            <a:avLst/>
          </a:prstGeom>
        </p:spPr>
        <p:txBody>
          <a:bodyPr anchor="t" rtlCol="false" tIns="0" lIns="0" bIns="0" rIns="0">
            <a:spAutoFit/>
          </a:bodyPr>
          <a:lstStyle/>
          <a:p>
            <a:pPr algn="l" marL="0" indent="0" lvl="0">
              <a:lnSpc>
                <a:spcPts val="5599"/>
              </a:lnSpc>
              <a:spcBef>
                <a:spcPct val="0"/>
              </a:spcBef>
            </a:pPr>
            <a:r>
              <a:rPr lang="en-US" sz="3999" strike="noStrike" u="none">
                <a:solidFill>
                  <a:srgbClr val="5E17EB"/>
                </a:solidFill>
                <a:latin typeface="Etna Sans Serif"/>
                <a:ea typeface="Etna Sans Serif"/>
                <a:cs typeface="Etna Sans Serif"/>
                <a:sym typeface="Etna Sans Serif"/>
              </a:rPr>
              <a:t>VI - Installation et activation du thème Blocksy</a:t>
            </a:r>
          </a:p>
        </p:txBody>
      </p:sp>
      <p:sp>
        <p:nvSpPr>
          <p:cNvPr name="TextBox 4" id="4"/>
          <p:cNvSpPr txBox="true"/>
          <p:nvPr/>
        </p:nvSpPr>
        <p:spPr>
          <a:xfrm rot="0">
            <a:off x="559837" y="1660071"/>
            <a:ext cx="16911735" cy="772795"/>
          </a:xfrm>
          <a:prstGeom prst="rect">
            <a:avLst/>
          </a:prstGeom>
        </p:spPr>
        <p:txBody>
          <a:bodyPr anchor="t" rtlCol="false" tIns="0" lIns="0" bIns="0" rIns="0">
            <a:spAutoFit/>
          </a:bodyPr>
          <a:lstStyle/>
          <a:p>
            <a:pPr algn="just" marL="0" indent="0" lvl="0">
              <a:lnSpc>
                <a:spcPts val="3079"/>
              </a:lnSpc>
              <a:spcBef>
                <a:spcPct val="0"/>
              </a:spcBef>
            </a:pPr>
            <a:r>
              <a:rPr lang="en-US" sz="2199" strike="noStrike" u="none">
                <a:solidFill>
                  <a:srgbClr val="000000"/>
                </a:solidFill>
                <a:latin typeface="Lexend Deca"/>
                <a:ea typeface="Lexend Deca"/>
                <a:cs typeface="Lexend Deca"/>
                <a:sym typeface="Lexend Deca"/>
              </a:rPr>
              <a:t>Pour donner un design professionnel au site, j’ai opté pour le thème Blocksy, connu pour sa légèreté et sa compatibilité avec Gutenberg.</a:t>
            </a:r>
          </a:p>
        </p:txBody>
      </p:sp>
      <p:sp>
        <p:nvSpPr>
          <p:cNvPr name="TextBox 5" id="5"/>
          <p:cNvSpPr txBox="true"/>
          <p:nvPr/>
        </p:nvSpPr>
        <p:spPr>
          <a:xfrm rot="0">
            <a:off x="559837" y="2993863"/>
            <a:ext cx="4532947"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Téléchargement et activation</a:t>
            </a:r>
          </a:p>
        </p:txBody>
      </p:sp>
      <p:sp>
        <p:nvSpPr>
          <p:cNvPr name="TextBox 6" id="6"/>
          <p:cNvSpPr txBox="true"/>
          <p:nvPr/>
        </p:nvSpPr>
        <p:spPr>
          <a:xfrm rot="0">
            <a:off x="704461" y="3568538"/>
            <a:ext cx="9747409" cy="1508253"/>
          </a:xfrm>
          <a:prstGeom prst="rect">
            <a:avLst/>
          </a:prstGeom>
        </p:spPr>
        <p:txBody>
          <a:bodyPr anchor="t" rtlCol="false" tIns="0" lIns="0" bIns="0" rIns="0">
            <a:spAutoFit/>
          </a:bodyPr>
          <a:lstStyle/>
          <a:p>
            <a:pPr algn="just" marL="474978" indent="-237489" lvl="1">
              <a:lnSpc>
                <a:spcPts val="4113"/>
              </a:lnSpc>
              <a:buFont typeface="Arial"/>
              <a:buChar char="•"/>
            </a:pPr>
            <a:r>
              <a:rPr lang="en-US" sz="2199" strike="noStrike" u="none">
                <a:solidFill>
                  <a:srgbClr val="000000"/>
                </a:solidFill>
                <a:latin typeface="Lexend Deca"/>
                <a:ea typeface="Lexend Deca"/>
                <a:cs typeface="Lexend Deca"/>
                <a:sym typeface="Lexend Deca"/>
              </a:rPr>
              <a:t>Dans le tableau de bord WordPress, aller dans Apparence &gt; Thèmes. </a:t>
            </a:r>
          </a:p>
          <a:p>
            <a:pPr algn="just" marL="474978" indent="-237489" lvl="1">
              <a:lnSpc>
                <a:spcPts val="4113"/>
              </a:lnSpc>
              <a:buFont typeface="Arial"/>
              <a:buChar char="•"/>
            </a:pPr>
            <a:r>
              <a:rPr lang="en-US" sz="2199" strike="noStrike" u="none">
                <a:solidFill>
                  <a:srgbClr val="000000"/>
                </a:solidFill>
                <a:latin typeface="Lexend Deca"/>
                <a:ea typeface="Lexend Deca"/>
                <a:cs typeface="Lexend Deca"/>
                <a:sym typeface="Lexend Deca"/>
              </a:rPr>
              <a:t>Cliquer sur Ajouter, puis rechercher Blocksy. </a:t>
            </a:r>
          </a:p>
          <a:p>
            <a:pPr algn="just" marL="474978" indent="-237489" lvl="1">
              <a:lnSpc>
                <a:spcPts val="4113"/>
              </a:lnSpc>
              <a:buFont typeface="Arial"/>
              <a:buChar char="•"/>
            </a:pPr>
            <a:r>
              <a:rPr lang="en-US" sz="2199" strike="noStrike" u="none">
                <a:solidFill>
                  <a:srgbClr val="000000"/>
                </a:solidFill>
                <a:latin typeface="Lexend Deca"/>
                <a:ea typeface="Lexend Deca"/>
                <a:cs typeface="Lexend Deca"/>
                <a:sym typeface="Lexend Deca"/>
              </a:rPr>
              <a:t>Cliquer sur Installer, puis Activer une fois le téléchargement terminé.</a:t>
            </a:r>
          </a:p>
        </p:txBody>
      </p:sp>
      <p:sp>
        <p:nvSpPr>
          <p:cNvPr name="TextBox 7" id="7"/>
          <p:cNvSpPr txBox="true"/>
          <p:nvPr/>
        </p:nvSpPr>
        <p:spPr>
          <a:xfrm rot="0">
            <a:off x="559837" y="5545040"/>
            <a:ext cx="4100804" cy="422275"/>
          </a:xfrm>
          <a:prstGeom prst="rect">
            <a:avLst/>
          </a:prstGeom>
        </p:spPr>
        <p:txBody>
          <a:bodyPr anchor="t" rtlCol="false" tIns="0" lIns="0" bIns="0" rIns="0">
            <a:spAutoFit/>
          </a:bodyPr>
          <a:lstStyle/>
          <a:p>
            <a:pPr algn="l" marL="0" indent="0" lvl="0">
              <a:lnSpc>
                <a:spcPts val="3499"/>
              </a:lnSpc>
              <a:spcBef>
                <a:spcPct val="0"/>
              </a:spcBef>
            </a:pPr>
            <a:r>
              <a:rPr lang="en-US" sz="2499" strike="noStrike" u="none">
                <a:solidFill>
                  <a:srgbClr val="00BF63"/>
                </a:solidFill>
                <a:latin typeface="Fredoka"/>
                <a:ea typeface="Fredoka"/>
                <a:cs typeface="Fredoka"/>
                <a:sym typeface="Fredoka"/>
              </a:rPr>
              <a:t>Pourquoi choisir Blocksy ?</a:t>
            </a:r>
          </a:p>
        </p:txBody>
      </p:sp>
      <p:sp>
        <p:nvSpPr>
          <p:cNvPr name="TextBox 8" id="8"/>
          <p:cNvSpPr txBox="true"/>
          <p:nvPr/>
        </p:nvSpPr>
        <p:spPr>
          <a:xfrm rot="0">
            <a:off x="704461" y="6100666"/>
            <a:ext cx="10608906" cy="2673732"/>
          </a:xfrm>
          <a:prstGeom prst="rect">
            <a:avLst/>
          </a:prstGeom>
        </p:spPr>
        <p:txBody>
          <a:bodyPr anchor="t" rtlCol="false" tIns="0" lIns="0" bIns="0" rIns="0">
            <a:spAutoFit/>
          </a:bodyPr>
          <a:lstStyle/>
          <a:p>
            <a:pPr algn="just" marL="474978" indent="-237489" lvl="1">
              <a:lnSpc>
                <a:spcPts val="4311"/>
              </a:lnSpc>
              <a:buFont typeface="Arial"/>
              <a:buChar char="•"/>
            </a:pPr>
            <a:r>
              <a:rPr lang="en-US" sz="2199" strike="noStrike" u="none">
                <a:solidFill>
                  <a:srgbClr val="000000"/>
                </a:solidFill>
                <a:latin typeface="Lexend Deca"/>
                <a:ea typeface="Lexend Deca"/>
                <a:cs typeface="Lexend Deca"/>
                <a:sym typeface="Lexend Deca"/>
              </a:rPr>
              <a:t> Design moderne et responsive. </a:t>
            </a:r>
          </a:p>
          <a:p>
            <a:pPr algn="just" marL="474978" indent="-237489" lvl="1">
              <a:lnSpc>
                <a:spcPts val="4311"/>
              </a:lnSpc>
              <a:buFont typeface="Arial"/>
              <a:buChar char="•"/>
            </a:pPr>
            <a:r>
              <a:rPr lang="en-US" sz="2199" strike="noStrike" u="none">
                <a:solidFill>
                  <a:srgbClr val="000000"/>
                </a:solidFill>
                <a:latin typeface="Lexend Deca"/>
                <a:ea typeface="Lexend Deca"/>
                <a:cs typeface="Lexend Deca"/>
                <a:sym typeface="Lexend Deca"/>
              </a:rPr>
              <a:t>Optimisé pour la performance. </a:t>
            </a:r>
          </a:p>
          <a:p>
            <a:pPr algn="just" marL="474978" indent="-237489" lvl="1">
              <a:lnSpc>
                <a:spcPts val="4311"/>
              </a:lnSpc>
              <a:buFont typeface="Arial"/>
              <a:buChar char="•"/>
            </a:pPr>
            <a:r>
              <a:rPr lang="en-US" sz="2199" strike="noStrike" u="none">
                <a:solidFill>
                  <a:srgbClr val="000000"/>
                </a:solidFill>
                <a:latin typeface="Lexend Deca"/>
                <a:ea typeface="Lexend Deca"/>
                <a:cs typeface="Lexend Deca"/>
                <a:sym typeface="Lexend Deca"/>
              </a:rPr>
              <a:t>Compatible avec Gutenberg, WooCommerce et d’autres constructeurs visuels. </a:t>
            </a:r>
          </a:p>
          <a:p>
            <a:pPr algn="just" marL="474978" indent="-237489" lvl="1">
              <a:lnSpc>
                <a:spcPts val="4311"/>
              </a:lnSpc>
              <a:buFont typeface="Arial"/>
              <a:buChar char="•"/>
            </a:pPr>
            <a:r>
              <a:rPr lang="en-US" sz="2199" strike="noStrike" u="none">
                <a:solidFill>
                  <a:srgbClr val="000000"/>
                </a:solidFill>
                <a:latin typeface="Lexend Deca"/>
                <a:ea typeface="Lexend Deca"/>
                <a:cs typeface="Lexend Deca"/>
                <a:sym typeface="Lexend Deca"/>
              </a:rPr>
              <a:t>Nombreuses options de personnalisation via l’interface WordPress.</a:t>
            </a:r>
            <a:r>
              <a:rPr lang="en-US" sz="2199" strike="noStrike" u="none">
                <a:solidFill>
                  <a:srgbClr val="000000"/>
                </a:solidFill>
                <a:latin typeface="Lexend Deca"/>
                <a:ea typeface="Lexend Deca"/>
                <a:cs typeface="Lexend Deca"/>
                <a:sym typeface="Lexend Deca"/>
              </a:rPr>
              <a:t> </a:t>
            </a:r>
          </a:p>
        </p:txBody>
      </p:sp>
      <p:sp>
        <p:nvSpPr>
          <p:cNvPr name="TextBox 9" id="9"/>
          <p:cNvSpPr txBox="true"/>
          <p:nvPr/>
        </p:nvSpPr>
        <p:spPr>
          <a:xfrm rot="0">
            <a:off x="16163760" y="9772801"/>
            <a:ext cx="1095540" cy="242737"/>
          </a:xfrm>
          <a:prstGeom prst="rect">
            <a:avLst/>
          </a:prstGeom>
        </p:spPr>
        <p:txBody>
          <a:bodyPr anchor="t" rtlCol="false" tIns="0" lIns="0" bIns="0" rIns="0">
            <a:spAutoFit/>
          </a:bodyPr>
          <a:lstStyle/>
          <a:p>
            <a:pPr algn="l">
              <a:lnSpc>
                <a:spcPts val="1859"/>
              </a:lnSpc>
            </a:pPr>
            <a:r>
              <a:rPr lang="en-US" sz="1822" b="true">
                <a:solidFill>
                  <a:srgbClr val="240960"/>
                </a:solidFill>
                <a:latin typeface="Montserrat Bold"/>
                <a:ea typeface="Montserrat Bold"/>
                <a:cs typeface="Montserrat Bold"/>
                <a:sym typeface="Montserrat Bold"/>
              </a:rPr>
              <a:t>Page 09</a:t>
            </a: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DAGln0I9_LI</dc:identifier>
  <dcterms:modified xsi:type="dcterms:W3CDTF">2011-08-01T06:04:30Z</dcterms:modified>
  <cp:revision>1</cp:revision>
  <dc:title>Création d’un Site Web WordPress120</dc:title>
</cp:coreProperties>
</file>

<file path=docProps/thumbnail.jpeg>
</file>